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Lst>
  <p:notesMasterIdLst>
    <p:notesMasterId r:id="rId76"/>
  </p:notesMasterIdLst>
  <p:sldIdLst>
    <p:sldId id="256" r:id="rId4"/>
    <p:sldId id="257" r:id="rId5"/>
    <p:sldId id="348" r:id="rId6"/>
    <p:sldId id="402" r:id="rId7"/>
    <p:sldId id="403" r:id="rId8"/>
    <p:sldId id="349" r:id="rId9"/>
    <p:sldId id="404" r:id="rId10"/>
    <p:sldId id="416" r:id="rId11"/>
    <p:sldId id="434" r:id="rId12"/>
    <p:sldId id="448" r:id="rId13"/>
    <p:sldId id="384" r:id="rId14"/>
    <p:sldId id="390" r:id="rId15"/>
    <p:sldId id="391" r:id="rId16"/>
    <p:sldId id="392" r:id="rId17"/>
    <p:sldId id="406" r:id="rId18"/>
    <p:sldId id="407" r:id="rId19"/>
    <p:sldId id="408" r:id="rId20"/>
    <p:sldId id="409" r:id="rId21"/>
    <p:sldId id="410" r:id="rId22"/>
    <p:sldId id="411" r:id="rId23"/>
    <p:sldId id="393" r:id="rId24"/>
    <p:sldId id="423" r:id="rId25"/>
    <p:sldId id="424" r:id="rId26"/>
    <p:sldId id="425" r:id="rId27"/>
    <p:sldId id="426" r:id="rId28"/>
    <p:sldId id="432" r:id="rId29"/>
    <p:sldId id="433" r:id="rId30"/>
    <p:sldId id="443" r:id="rId31"/>
    <p:sldId id="436" r:id="rId32"/>
    <p:sldId id="437" r:id="rId33"/>
    <p:sldId id="438" r:id="rId34"/>
    <p:sldId id="439" r:id="rId35"/>
    <p:sldId id="440" r:id="rId36"/>
    <p:sldId id="444" r:id="rId37"/>
    <p:sldId id="447" r:id="rId38"/>
    <p:sldId id="445" r:id="rId39"/>
    <p:sldId id="449" r:id="rId40"/>
    <p:sldId id="450" r:id="rId41"/>
    <p:sldId id="451" r:id="rId42"/>
    <p:sldId id="446" r:id="rId43"/>
    <p:sldId id="452" r:id="rId44"/>
    <p:sldId id="453" r:id="rId45"/>
    <p:sldId id="454" r:id="rId46"/>
    <p:sldId id="455" r:id="rId47"/>
    <p:sldId id="456" r:id="rId48"/>
    <p:sldId id="457" r:id="rId49"/>
    <p:sldId id="458" r:id="rId50"/>
    <p:sldId id="459" r:id="rId51"/>
    <p:sldId id="460" r:id="rId52"/>
    <p:sldId id="461" r:id="rId53"/>
    <p:sldId id="462" r:id="rId54"/>
    <p:sldId id="463" r:id="rId55"/>
    <p:sldId id="464" r:id="rId56"/>
    <p:sldId id="465" r:id="rId57"/>
    <p:sldId id="466" r:id="rId58"/>
    <p:sldId id="467" r:id="rId59"/>
    <p:sldId id="468" r:id="rId60"/>
    <p:sldId id="469" r:id="rId61"/>
    <p:sldId id="470" r:id="rId62"/>
    <p:sldId id="471" r:id="rId63"/>
    <p:sldId id="472" r:id="rId64"/>
    <p:sldId id="473" r:id="rId65"/>
    <p:sldId id="325" r:id="rId66"/>
    <p:sldId id="417" r:id="rId67"/>
    <p:sldId id="418" r:id="rId68"/>
    <p:sldId id="419" r:id="rId69"/>
    <p:sldId id="420" r:id="rId70"/>
    <p:sldId id="421" r:id="rId71"/>
    <p:sldId id="422" r:id="rId72"/>
    <p:sldId id="412" r:id="rId73"/>
    <p:sldId id="413" r:id="rId74"/>
    <p:sldId id="414" r:id="rId75"/>
  </p:sldIdLst>
  <p:sldSz cx="9144000" cy="5143500" type="screen16x9"/>
  <p:notesSz cx="6858000" cy="9144000"/>
  <p:embeddedFontLst>
    <p:embeddedFont>
      <p:font typeface="Overpass" panose="020B0604020202020204" charset="0"/>
      <p:regular r:id="rId77"/>
      <p:bold r:id="rId78"/>
      <p:italic r:id="rId79"/>
      <p:boldItalic r:id="rId80"/>
    </p:embeddedFont>
    <p:embeddedFont>
      <p:font typeface="ＭＳ Ｐゴシック" panose="020B0600070205080204" pitchFamily="34" charset="-128"/>
      <p:regular r:id="rId81"/>
    </p:embeddedFont>
    <p:embeddedFont>
      <p:font typeface="Proxima Nova" panose="020B060402020202020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9FDC2CC-8E0C-4F1B-A786-F83C3298BEC7}">
          <p14:sldIdLst>
            <p14:sldId id="256"/>
            <p14:sldId id="257"/>
            <p14:sldId id="348"/>
            <p14:sldId id="402"/>
            <p14:sldId id="403"/>
            <p14:sldId id="349"/>
            <p14:sldId id="404"/>
            <p14:sldId id="416"/>
            <p14:sldId id="434"/>
            <p14:sldId id="448"/>
            <p14:sldId id="384"/>
            <p14:sldId id="390"/>
            <p14:sldId id="391"/>
            <p14:sldId id="392"/>
            <p14:sldId id="406"/>
            <p14:sldId id="407"/>
            <p14:sldId id="408"/>
            <p14:sldId id="409"/>
            <p14:sldId id="410"/>
            <p14:sldId id="411"/>
            <p14:sldId id="393"/>
            <p14:sldId id="423"/>
            <p14:sldId id="424"/>
            <p14:sldId id="425"/>
            <p14:sldId id="426"/>
            <p14:sldId id="432"/>
            <p14:sldId id="433"/>
            <p14:sldId id="443"/>
            <p14:sldId id="436"/>
            <p14:sldId id="437"/>
            <p14:sldId id="438"/>
            <p14:sldId id="439"/>
            <p14:sldId id="440"/>
            <p14:sldId id="444"/>
            <p14:sldId id="447"/>
            <p14:sldId id="445"/>
            <p14:sldId id="449"/>
            <p14:sldId id="450"/>
            <p14:sldId id="451"/>
            <p14:sldId id="446"/>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325"/>
            <p14:sldId id="417"/>
            <p14:sldId id="418"/>
            <p14:sldId id="419"/>
            <p14:sldId id="420"/>
            <p14:sldId id="421"/>
            <p14:sldId id="422"/>
            <p14:sldId id="412"/>
            <p14:sldId id="413"/>
            <p14:sldId id="414"/>
          </p14:sldIdLst>
        </p14:section>
        <p14:section name="Untitled Section" id="{50FB6D4F-AA79-4CBC-AED8-521ACC0BC92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941" autoAdjust="0"/>
  </p:normalViewPr>
  <p:slideViewPr>
    <p:cSldViewPr snapToGrid="0" snapToObjects="1">
      <p:cViewPr varScale="1">
        <p:scale>
          <a:sx n="95" d="100"/>
          <a:sy n="95" d="100"/>
        </p:scale>
        <p:origin x="444"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font" Target="fonts/font3.fntdata"/><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6.fntdata"/><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7.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r>
              <a:rPr lang="en-US"/>
              <a:t>&lt;number&gt;</a:t>
            </a:r>
          </a:p>
        </p:txBody>
      </p:sp>
    </p:spTree>
    <p:extLst>
      <p:ext uri="{BB962C8B-B14F-4D97-AF65-F5344CB8AC3E}">
        <p14:creationId xmlns:p14="http://schemas.microsoft.com/office/powerpoint/2010/main" val="3832619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1126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r>
              <a:rPr lang="en-US"/>
              <a:t>&lt;number&gt;</a:t>
            </a:r>
          </a:p>
        </p:txBody>
      </p:sp>
    </p:spTree>
    <p:extLst>
      <p:ext uri="{BB962C8B-B14F-4D97-AF65-F5344CB8AC3E}">
        <p14:creationId xmlns:p14="http://schemas.microsoft.com/office/powerpoint/2010/main" val="69871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2924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6930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xt only">
    <p:spTree>
      <p:nvGrpSpPr>
        <p:cNvPr id="1" name=""/>
        <p:cNvGrpSpPr/>
        <p:nvPr/>
      </p:nvGrpSpPr>
      <p:grpSpPr>
        <a:xfrm>
          <a:off x="0" y="0"/>
          <a:ext cx="0" cy="0"/>
          <a:chOff x="0" y="0"/>
          <a:chExt cx="0" cy="0"/>
        </a:xfrm>
      </p:grpSpPr>
      <p:sp>
        <p:nvSpPr>
          <p:cNvPr id="15" name="Text Placeholder 12"/>
          <p:cNvSpPr>
            <a:spLocks noGrp="1"/>
          </p:cNvSpPr>
          <p:nvPr>
            <p:ph type="body" sz="quarter" idx="29" hasCustomPrompt="1"/>
          </p:nvPr>
        </p:nvSpPr>
        <p:spPr>
          <a:xfrm>
            <a:off x="685800" y="1085850"/>
            <a:ext cx="7772400" cy="285750"/>
          </a:xfrm>
          <a:prstGeom prst="rect">
            <a:avLst/>
          </a:prstGeom>
        </p:spPr>
        <p:txBody>
          <a:bodyPr vert="horz" lIns="0" tIns="0" rIns="0" bIns="0" anchor="t" anchorCtr="0"/>
          <a:lstStyle>
            <a:lvl1pPr marL="0" indent="0" algn="l">
              <a:lnSpc>
                <a:spcPts val="1725"/>
              </a:lnSpc>
              <a:spcBef>
                <a:spcPts val="0"/>
              </a:spcBef>
              <a:buFontTx/>
              <a:buNone/>
              <a:defRPr sz="1350" baseline="0">
                <a:latin typeface="Overpass"/>
              </a:defRPr>
            </a:lvl1pPr>
          </a:lstStyle>
          <a:p>
            <a:pPr lvl="0"/>
            <a:r>
              <a:rPr lang="en-US" dirty="0"/>
              <a:t>Click to add subtitle</a:t>
            </a:r>
          </a:p>
        </p:txBody>
      </p:sp>
      <p:sp>
        <p:nvSpPr>
          <p:cNvPr id="8" name="Title Placeholder 1"/>
          <p:cNvSpPr>
            <a:spLocks noGrp="1"/>
          </p:cNvSpPr>
          <p:nvPr>
            <p:ph type="title"/>
          </p:nvPr>
        </p:nvSpPr>
        <p:spPr>
          <a:xfrm>
            <a:off x="685800" y="0"/>
            <a:ext cx="7772400" cy="1028700"/>
          </a:xfrm>
          <a:prstGeom prst="rect">
            <a:avLst/>
          </a:prstGeom>
        </p:spPr>
        <p:txBody>
          <a:bodyPr vert="horz" lIns="0" tIns="0" rIns="0" bIns="0" rtlCol="0" anchor="b" anchorCtr="0">
            <a:normAutofit/>
          </a:bodyPr>
          <a:lstStyle/>
          <a:p>
            <a:r>
              <a:rPr lang="en-US" dirty="0"/>
              <a:t>Click to add title</a:t>
            </a:r>
          </a:p>
        </p:txBody>
      </p:sp>
      <p:sp>
        <p:nvSpPr>
          <p:cNvPr id="10" name="Text Placeholder 2"/>
          <p:cNvSpPr>
            <a:spLocks noGrp="1"/>
          </p:cNvSpPr>
          <p:nvPr>
            <p:ph type="body" sz="quarter" idx="32" hasCustomPrompt="1"/>
          </p:nvPr>
        </p:nvSpPr>
        <p:spPr>
          <a:xfrm>
            <a:off x="685800" y="1657350"/>
            <a:ext cx="7772400" cy="742950"/>
          </a:xfrm>
          <a:prstGeom prst="rect">
            <a:avLst/>
          </a:prstGeom>
        </p:spPr>
        <p:txBody>
          <a:bodyPr vert="horz" lIns="0" tIns="0" rIns="0" bIns="0" anchor="b" anchorCtr="0"/>
          <a:lstStyle>
            <a:lvl1pPr marL="0" indent="0">
              <a:buNone/>
              <a:defRPr sz="1350" baseline="0">
                <a:latin typeface="Overpass"/>
              </a:defRPr>
            </a:lvl1pPr>
            <a:lvl2pPr>
              <a:defRPr sz="1350" baseline="0">
                <a:latin typeface="Overpass"/>
              </a:defRPr>
            </a:lvl2pPr>
            <a:lvl3pPr>
              <a:defRPr sz="1350" baseline="0">
                <a:latin typeface="Overpass"/>
              </a:defRPr>
            </a:lvl3pPr>
            <a:lvl4pPr>
              <a:defRPr sz="1350" baseline="0">
                <a:latin typeface="Overpass"/>
              </a:defRPr>
            </a:lvl4pPr>
            <a:lvl5pPr>
              <a:defRPr sz="1350" baseline="0">
                <a:latin typeface="Overpass"/>
              </a:defRPr>
            </a:lvl5pPr>
          </a:lstStyle>
          <a:p>
            <a:pPr lvl="0"/>
            <a:r>
              <a:rPr lang="en-US" dirty="0"/>
              <a:t>Insert paragraph of copy here. Do not exceed 40 words on slide.</a:t>
            </a:r>
          </a:p>
        </p:txBody>
      </p:sp>
      <p:sp>
        <p:nvSpPr>
          <p:cNvPr id="13" name="Text Placeholder 4"/>
          <p:cNvSpPr>
            <a:spLocks noGrp="1"/>
          </p:cNvSpPr>
          <p:nvPr>
            <p:ph type="body" sz="quarter" idx="33" hasCustomPrompt="1"/>
          </p:nvPr>
        </p:nvSpPr>
        <p:spPr>
          <a:xfrm>
            <a:off x="685800" y="2571750"/>
            <a:ext cx="7772400" cy="1828800"/>
          </a:xfrm>
          <a:prstGeom prst="rect">
            <a:avLst/>
          </a:prstGeom>
        </p:spPr>
        <p:txBody>
          <a:bodyPr vert="horz" lIns="0" tIns="0" rIns="0" bIns="0"/>
          <a:lstStyle>
            <a:lvl1pPr marL="257168" indent="-257168">
              <a:buFont typeface="Arial"/>
              <a:buChar char="•"/>
              <a:defRPr sz="1200" baseline="0">
                <a:latin typeface="Overpass"/>
              </a:defRPr>
            </a:lvl1pPr>
            <a:lvl2pPr marL="557199" indent="-214308">
              <a:buFont typeface="Arial"/>
              <a:buChar char="•"/>
              <a:defRPr sz="1200" baseline="0">
                <a:latin typeface="Overpass"/>
              </a:defRPr>
            </a:lvl2pPr>
            <a:lvl3pPr marL="857228" indent="-171446">
              <a:buFont typeface="Arial"/>
              <a:buChar char="•"/>
              <a:defRPr sz="1200" baseline="0">
                <a:latin typeface="Overpass"/>
              </a:defRPr>
            </a:lvl3pPr>
            <a:lvl4pPr marL="1200120" indent="-171446">
              <a:buFont typeface="Arial"/>
              <a:buChar char="•"/>
              <a:defRPr sz="1200" baseline="0">
                <a:latin typeface="Overpass"/>
              </a:defRPr>
            </a:lvl4pPr>
            <a:lvl5pPr marL="1543012" indent="-171446">
              <a:buFont typeface="Arial"/>
              <a:buChar char="•"/>
              <a:defRPr sz="1200" baseline="0">
                <a:latin typeface="Overpass"/>
              </a:defRPr>
            </a:lvl5pPr>
          </a:lstStyle>
          <a:p>
            <a:pPr lvl="0"/>
            <a:r>
              <a:rPr lang="en-US" dirty="0"/>
              <a:t>Bulleted list or additional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5"/>
          <p:cNvSpPr txBox="1">
            <a:spLocks/>
          </p:cNvSpPr>
          <p:nvPr userDrawn="1"/>
        </p:nvSpPr>
        <p:spPr>
          <a:xfrm>
            <a:off x="291476" y="4855240"/>
            <a:ext cx="346933" cy="116810"/>
          </a:xfrm>
          <a:prstGeom prst="rect">
            <a:avLst/>
          </a:prstGeom>
        </p:spPr>
        <p:txBody>
          <a:bodyPr vert="horz" lIns="68580" tIns="34290" rIns="68580" bIns="34290" rtlCol="0" anchor="ctr"/>
          <a:lstStyle>
            <a:defPPr>
              <a:defRPr lang="en-US"/>
            </a:defPPr>
            <a:lvl1pPr marL="0" algn="r" defTabSz="457200" rtl="0" eaLnBrk="1" latinLnBrk="0" hangingPunct="1">
              <a:defRPr sz="800" kern="1200">
                <a:solidFill>
                  <a:schemeClr val="bg1">
                    <a:lumMod val="65000"/>
                  </a:schemeClr>
                </a:solidFill>
                <a:latin typeface="Open Sans"/>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9816FFF-CE62-C74F-8C41-6F3670508930}" type="slidenum">
              <a:rPr lang="en-US" sz="600" smtClean="0">
                <a:solidFill>
                  <a:schemeClr val="tx1"/>
                </a:solidFill>
                <a:latin typeface="Overpass" charset="0"/>
                <a:ea typeface="Overpass" charset="0"/>
                <a:cs typeface="Overpass" charset="0"/>
              </a:rPr>
              <a:pPr/>
              <a:t>‹#›</a:t>
            </a:fld>
            <a:endParaRPr lang="en-US" sz="600" dirty="0">
              <a:solidFill>
                <a:schemeClr val="tx1"/>
              </a:solidFill>
              <a:latin typeface="Overpass" charset="0"/>
              <a:ea typeface="Overpass" charset="0"/>
              <a:cs typeface="Overpass" charset="0"/>
            </a:endParaRPr>
          </a:p>
        </p:txBody>
      </p:sp>
      <p:sp>
        <p:nvSpPr>
          <p:cNvPr id="17" name="Footer Placeholder 4"/>
          <p:cNvSpPr>
            <a:spLocks noGrp="1"/>
          </p:cNvSpPr>
          <p:nvPr>
            <p:ph type="ftr" sz="quarter" idx="3"/>
          </p:nvPr>
        </p:nvSpPr>
        <p:spPr>
          <a:xfrm>
            <a:off x="696740" y="4855240"/>
            <a:ext cx="3418060" cy="116810"/>
          </a:xfrm>
          <a:prstGeom prst="rect">
            <a:avLst/>
          </a:prstGeom>
        </p:spPr>
        <p:txBody>
          <a:bodyPr anchor="ctr" anchorCtr="0"/>
          <a:lstStyle>
            <a:lvl1pPr>
              <a:defRPr sz="600">
                <a:solidFill>
                  <a:schemeClr val="tx1"/>
                </a:solidFill>
                <a:latin typeface="Overpass" charset="0"/>
                <a:ea typeface="Overpass" charset="0"/>
                <a:cs typeface="Overpass" charset="0"/>
              </a:defRPr>
            </a:lvl1pPr>
          </a:lstStyle>
          <a:p>
            <a:r>
              <a:rPr lang="en-US"/>
              <a:t>Confidential</a:t>
            </a:r>
            <a:endParaRPr lang="en-US" dirty="0"/>
          </a:p>
        </p:txBody>
      </p:sp>
    </p:spTree>
    <p:extLst>
      <p:ext uri="{BB962C8B-B14F-4D97-AF65-F5344CB8AC3E}">
        <p14:creationId xmlns:p14="http://schemas.microsoft.com/office/powerpoint/2010/main" val="216145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ext only">
    <p:spTree>
      <p:nvGrpSpPr>
        <p:cNvPr id="1" name=""/>
        <p:cNvGrpSpPr/>
        <p:nvPr/>
      </p:nvGrpSpPr>
      <p:grpSpPr>
        <a:xfrm>
          <a:off x="0" y="0"/>
          <a:ext cx="0" cy="0"/>
          <a:chOff x="0" y="0"/>
          <a:chExt cx="0" cy="0"/>
        </a:xfrm>
      </p:grpSpPr>
      <p:sp>
        <p:nvSpPr>
          <p:cNvPr id="15" name="Text Placeholder 12"/>
          <p:cNvSpPr>
            <a:spLocks noGrp="1"/>
          </p:cNvSpPr>
          <p:nvPr>
            <p:ph type="body" sz="quarter" idx="29" hasCustomPrompt="1"/>
          </p:nvPr>
        </p:nvSpPr>
        <p:spPr>
          <a:xfrm>
            <a:off x="685800" y="1085850"/>
            <a:ext cx="7772400" cy="285750"/>
          </a:xfrm>
          <a:prstGeom prst="rect">
            <a:avLst/>
          </a:prstGeom>
        </p:spPr>
        <p:txBody>
          <a:bodyPr vert="horz" lIns="0" tIns="0" rIns="0" bIns="0" anchor="t" anchorCtr="0"/>
          <a:lstStyle>
            <a:lvl1pPr marL="0" indent="0" algn="l">
              <a:lnSpc>
                <a:spcPts val="1725"/>
              </a:lnSpc>
              <a:spcBef>
                <a:spcPts val="0"/>
              </a:spcBef>
              <a:buFontTx/>
              <a:buNone/>
              <a:defRPr sz="1350" baseline="0">
                <a:latin typeface="Overpass"/>
              </a:defRPr>
            </a:lvl1pPr>
          </a:lstStyle>
          <a:p>
            <a:pPr lvl="0"/>
            <a:r>
              <a:rPr lang="en-US" dirty="0"/>
              <a:t>Click to add subtitle</a:t>
            </a:r>
          </a:p>
        </p:txBody>
      </p:sp>
      <p:sp>
        <p:nvSpPr>
          <p:cNvPr id="8" name="Title Placeholder 1"/>
          <p:cNvSpPr>
            <a:spLocks noGrp="1"/>
          </p:cNvSpPr>
          <p:nvPr>
            <p:ph type="title"/>
          </p:nvPr>
        </p:nvSpPr>
        <p:spPr>
          <a:xfrm>
            <a:off x="685800" y="0"/>
            <a:ext cx="7772400" cy="1028700"/>
          </a:xfrm>
          <a:prstGeom prst="rect">
            <a:avLst/>
          </a:prstGeom>
        </p:spPr>
        <p:txBody>
          <a:bodyPr vert="horz" lIns="0" tIns="0" rIns="0" bIns="0" rtlCol="0" anchor="b" anchorCtr="0">
            <a:normAutofit/>
          </a:bodyPr>
          <a:lstStyle/>
          <a:p>
            <a:r>
              <a:rPr lang="en-US" dirty="0"/>
              <a:t>Click to add title</a:t>
            </a:r>
          </a:p>
        </p:txBody>
      </p:sp>
      <p:sp>
        <p:nvSpPr>
          <p:cNvPr id="10" name="Text Placeholder 2"/>
          <p:cNvSpPr>
            <a:spLocks noGrp="1"/>
          </p:cNvSpPr>
          <p:nvPr>
            <p:ph type="body" sz="quarter" idx="32" hasCustomPrompt="1"/>
          </p:nvPr>
        </p:nvSpPr>
        <p:spPr>
          <a:xfrm>
            <a:off x="685800" y="1657350"/>
            <a:ext cx="7772400" cy="742950"/>
          </a:xfrm>
          <a:prstGeom prst="rect">
            <a:avLst/>
          </a:prstGeom>
        </p:spPr>
        <p:txBody>
          <a:bodyPr vert="horz" lIns="0" tIns="0" rIns="0" bIns="0" anchor="b" anchorCtr="0"/>
          <a:lstStyle>
            <a:lvl1pPr marL="0" indent="0">
              <a:buNone/>
              <a:defRPr sz="1350" baseline="0">
                <a:latin typeface="Overpass"/>
              </a:defRPr>
            </a:lvl1pPr>
            <a:lvl2pPr>
              <a:defRPr sz="1350" baseline="0">
                <a:latin typeface="Overpass"/>
              </a:defRPr>
            </a:lvl2pPr>
            <a:lvl3pPr>
              <a:defRPr sz="1350" baseline="0">
                <a:latin typeface="Overpass"/>
              </a:defRPr>
            </a:lvl3pPr>
            <a:lvl4pPr>
              <a:defRPr sz="1350" baseline="0">
                <a:latin typeface="Overpass"/>
              </a:defRPr>
            </a:lvl4pPr>
            <a:lvl5pPr>
              <a:defRPr sz="1350" baseline="0">
                <a:latin typeface="Overpass"/>
              </a:defRPr>
            </a:lvl5pPr>
          </a:lstStyle>
          <a:p>
            <a:pPr lvl="0"/>
            <a:r>
              <a:rPr lang="en-US" dirty="0"/>
              <a:t>Insert paragraph of copy here. Do not exceed 40 words on slide.</a:t>
            </a:r>
          </a:p>
        </p:txBody>
      </p:sp>
      <p:sp>
        <p:nvSpPr>
          <p:cNvPr id="13" name="Text Placeholder 4"/>
          <p:cNvSpPr>
            <a:spLocks noGrp="1"/>
          </p:cNvSpPr>
          <p:nvPr>
            <p:ph type="body" sz="quarter" idx="33" hasCustomPrompt="1"/>
          </p:nvPr>
        </p:nvSpPr>
        <p:spPr>
          <a:xfrm>
            <a:off x="685800" y="2571750"/>
            <a:ext cx="7772400" cy="1828800"/>
          </a:xfrm>
          <a:prstGeom prst="rect">
            <a:avLst/>
          </a:prstGeom>
        </p:spPr>
        <p:txBody>
          <a:bodyPr vert="horz" lIns="0" tIns="0" rIns="0" bIns="0"/>
          <a:lstStyle>
            <a:lvl1pPr marL="257168" indent="-257168">
              <a:buFont typeface="Arial"/>
              <a:buChar char="•"/>
              <a:defRPr sz="1200" baseline="0">
                <a:latin typeface="Overpass"/>
              </a:defRPr>
            </a:lvl1pPr>
            <a:lvl2pPr marL="557199" indent="-214308">
              <a:buFont typeface="Arial"/>
              <a:buChar char="•"/>
              <a:defRPr sz="1200" baseline="0">
                <a:latin typeface="Overpass"/>
              </a:defRPr>
            </a:lvl2pPr>
            <a:lvl3pPr marL="857228" indent="-171446">
              <a:buFont typeface="Arial"/>
              <a:buChar char="•"/>
              <a:defRPr sz="1200" baseline="0">
                <a:latin typeface="Overpass"/>
              </a:defRPr>
            </a:lvl3pPr>
            <a:lvl4pPr marL="1200120" indent="-171446">
              <a:buFont typeface="Arial"/>
              <a:buChar char="•"/>
              <a:defRPr sz="1200" baseline="0">
                <a:latin typeface="Overpass"/>
              </a:defRPr>
            </a:lvl4pPr>
            <a:lvl5pPr marL="1543012" indent="-171446">
              <a:buFont typeface="Arial"/>
              <a:buChar char="•"/>
              <a:defRPr sz="1200" baseline="0">
                <a:latin typeface="Overpass"/>
              </a:defRPr>
            </a:lvl5pPr>
          </a:lstStyle>
          <a:p>
            <a:pPr lvl="0"/>
            <a:r>
              <a:rPr lang="en-US" dirty="0"/>
              <a:t>Bulleted list or additional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5"/>
          <p:cNvSpPr txBox="1">
            <a:spLocks/>
          </p:cNvSpPr>
          <p:nvPr userDrawn="1"/>
        </p:nvSpPr>
        <p:spPr>
          <a:xfrm>
            <a:off x="291476" y="4855240"/>
            <a:ext cx="346933" cy="116810"/>
          </a:xfrm>
          <a:prstGeom prst="rect">
            <a:avLst/>
          </a:prstGeom>
        </p:spPr>
        <p:txBody>
          <a:bodyPr vert="horz" lIns="68580" tIns="34290" rIns="68580" bIns="34290" rtlCol="0" anchor="ctr"/>
          <a:lstStyle>
            <a:defPPr>
              <a:defRPr lang="en-US"/>
            </a:defPPr>
            <a:lvl1pPr marL="0" algn="r" defTabSz="457200" rtl="0" eaLnBrk="1" latinLnBrk="0" hangingPunct="1">
              <a:defRPr sz="800" kern="1200">
                <a:solidFill>
                  <a:schemeClr val="bg1">
                    <a:lumMod val="65000"/>
                  </a:schemeClr>
                </a:solidFill>
                <a:latin typeface="Open Sans"/>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9816FFF-CE62-C74F-8C41-6F3670508930}" type="slidenum">
              <a:rPr lang="en-US" sz="600" smtClean="0">
                <a:solidFill>
                  <a:schemeClr val="tx1"/>
                </a:solidFill>
                <a:latin typeface="Overpass" charset="0"/>
                <a:ea typeface="Overpass" charset="0"/>
                <a:cs typeface="Overpass" charset="0"/>
              </a:rPr>
              <a:pPr/>
              <a:t>‹#›</a:t>
            </a:fld>
            <a:endParaRPr lang="en-US" sz="600" dirty="0">
              <a:solidFill>
                <a:schemeClr val="tx1"/>
              </a:solidFill>
              <a:latin typeface="Overpass" charset="0"/>
              <a:ea typeface="Overpass" charset="0"/>
              <a:cs typeface="Overpass" charset="0"/>
            </a:endParaRPr>
          </a:p>
        </p:txBody>
      </p:sp>
      <p:sp>
        <p:nvSpPr>
          <p:cNvPr id="17" name="Footer Placeholder 4"/>
          <p:cNvSpPr>
            <a:spLocks noGrp="1"/>
          </p:cNvSpPr>
          <p:nvPr>
            <p:ph type="ftr" sz="quarter" idx="3"/>
          </p:nvPr>
        </p:nvSpPr>
        <p:spPr>
          <a:xfrm>
            <a:off x="696740" y="4855240"/>
            <a:ext cx="3418060" cy="116810"/>
          </a:xfrm>
          <a:prstGeom prst="rect">
            <a:avLst/>
          </a:prstGeom>
        </p:spPr>
        <p:txBody>
          <a:bodyPr anchor="ctr" anchorCtr="0"/>
          <a:lstStyle>
            <a:lvl1pPr>
              <a:defRPr sz="600">
                <a:solidFill>
                  <a:schemeClr val="tx1"/>
                </a:solidFill>
                <a:latin typeface="Overpass" charset="0"/>
                <a:ea typeface="Overpass" charset="0"/>
                <a:cs typeface="Overpass" charset="0"/>
              </a:defRPr>
            </a:lvl1pPr>
          </a:lstStyle>
          <a:p>
            <a:r>
              <a:rPr lang="en-US"/>
              <a:t>Confidential</a:t>
            </a:r>
            <a:endParaRPr lang="en-US" dirty="0"/>
          </a:p>
        </p:txBody>
      </p:sp>
    </p:spTree>
    <p:extLst>
      <p:ext uri="{BB962C8B-B14F-4D97-AF65-F5344CB8AC3E}">
        <p14:creationId xmlns:p14="http://schemas.microsoft.com/office/powerpoint/2010/main" val="2694526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ext only">
    <p:spTree>
      <p:nvGrpSpPr>
        <p:cNvPr id="1" name=""/>
        <p:cNvGrpSpPr/>
        <p:nvPr/>
      </p:nvGrpSpPr>
      <p:grpSpPr>
        <a:xfrm>
          <a:off x="0" y="0"/>
          <a:ext cx="0" cy="0"/>
          <a:chOff x="0" y="0"/>
          <a:chExt cx="0" cy="0"/>
        </a:xfrm>
      </p:grpSpPr>
      <p:sp>
        <p:nvSpPr>
          <p:cNvPr id="15" name="Text Placeholder 12"/>
          <p:cNvSpPr>
            <a:spLocks noGrp="1"/>
          </p:cNvSpPr>
          <p:nvPr>
            <p:ph type="body" sz="quarter" idx="29" hasCustomPrompt="1"/>
          </p:nvPr>
        </p:nvSpPr>
        <p:spPr>
          <a:xfrm>
            <a:off x="685800" y="1085850"/>
            <a:ext cx="7772400" cy="285750"/>
          </a:xfrm>
          <a:prstGeom prst="rect">
            <a:avLst/>
          </a:prstGeom>
        </p:spPr>
        <p:txBody>
          <a:bodyPr vert="horz" lIns="0" tIns="0" rIns="0" bIns="0" anchor="t" anchorCtr="0"/>
          <a:lstStyle>
            <a:lvl1pPr marL="0" indent="0" algn="l">
              <a:lnSpc>
                <a:spcPts val="1725"/>
              </a:lnSpc>
              <a:spcBef>
                <a:spcPts val="0"/>
              </a:spcBef>
              <a:buFontTx/>
              <a:buNone/>
              <a:defRPr sz="1350" baseline="0">
                <a:latin typeface="Overpass"/>
              </a:defRPr>
            </a:lvl1pPr>
          </a:lstStyle>
          <a:p>
            <a:pPr lvl="0"/>
            <a:r>
              <a:rPr lang="en-US" dirty="0"/>
              <a:t>Click to add subtitle</a:t>
            </a:r>
          </a:p>
        </p:txBody>
      </p:sp>
      <p:sp>
        <p:nvSpPr>
          <p:cNvPr id="8" name="Title Placeholder 1"/>
          <p:cNvSpPr>
            <a:spLocks noGrp="1"/>
          </p:cNvSpPr>
          <p:nvPr>
            <p:ph type="title"/>
          </p:nvPr>
        </p:nvSpPr>
        <p:spPr>
          <a:xfrm>
            <a:off x="685800" y="0"/>
            <a:ext cx="7772400" cy="1028700"/>
          </a:xfrm>
          <a:prstGeom prst="rect">
            <a:avLst/>
          </a:prstGeom>
        </p:spPr>
        <p:txBody>
          <a:bodyPr vert="horz" lIns="0" tIns="0" rIns="0" bIns="0" rtlCol="0" anchor="b" anchorCtr="0">
            <a:normAutofit/>
          </a:bodyPr>
          <a:lstStyle/>
          <a:p>
            <a:r>
              <a:rPr lang="en-US" dirty="0"/>
              <a:t>Click to add title</a:t>
            </a:r>
          </a:p>
        </p:txBody>
      </p:sp>
      <p:sp>
        <p:nvSpPr>
          <p:cNvPr id="10" name="Text Placeholder 2"/>
          <p:cNvSpPr>
            <a:spLocks noGrp="1"/>
          </p:cNvSpPr>
          <p:nvPr>
            <p:ph type="body" sz="quarter" idx="32" hasCustomPrompt="1"/>
          </p:nvPr>
        </p:nvSpPr>
        <p:spPr>
          <a:xfrm>
            <a:off x="685800" y="1657350"/>
            <a:ext cx="7772400" cy="742950"/>
          </a:xfrm>
          <a:prstGeom prst="rect">
            <a:avLst/>
          </a:prstGeom>
        </p:spPr>
        <p:txBody>
          <a:bodyPr vert="horz" lIns="0" tIns="0" rIns="0" bIns="0" anchor="b" anchorCtr="0"/>
          <a:lstStyle>
            <a:lvl1pPr marL="0" indent="0">
              <a:buNone/>
              <a:defRPr sz="1350" baseline="0">
                <a:latin typeface="Overpass"/>
              </a:defRPr>
            </a:lvl1pPr>
            <a:lvl2pPr>
              <a:defRPr sz="1350" baseline="0">
                <a:latin typeface="Overpass"/>
              </a:defRPr>
            </a:lvl2pPr>
            <a:lvl3pPr>
              <a:defRPr sz="1350" baseline="0">
                <a:latin typeface="Overpass"/>
              </a:defRPr>
            </a:lvl3pPr>
            <a:lvl4pPr>
              <a:defRPr sz="1350" baseline="0">
                <a:latin typeface="Overpass"/>
              </a:defRPr>
            </a:lvl4pPr>
            <a:lvl5pPr>
              <a:defRPr sz="1350" baseline="0">
                <a:latin typeface="Overpass"/>
              </a:defRPr>
            </a:lvl5pPr>
          </a:lstStyle>
          <a:p>
            <a:pPr lvl="0"/>
            <a:r>
              <a:rPr lang="en-US" dirty="0"/>
              <a:t>Insert paragraph of copy here. Do not exceed 40 words on slide.</a:t>
            </a:r>
          </a:p>
        </p:txBody>
      </p:sp>
      <p:sp>
        <p:nvSpPr>
          <p:cNvPr id="13" name="Text Placeholder 4"/>
          <p:cNvSpPr>
            <a:spLocks noGrp="1"/>
          </p:cNvSpPr>
          <p:nvPr>
            <p:ph type="body" sz="quarter" idx="33" hasCustomPrompt="1"/>
          </p:nvPr>
        </p:nvSpPr>
        <p:spPr>
          <a:xfrm>
            <a:off x="685800" y="2571750"/>
            <a:ext cx="7772400" cy="1828800"/>
          </a:xfrm>
          <a:prstGeom prst="rect">
            <a:avLst/>
          </a:prstGeom>
        </p:spPr>
        <p:txBody>
          <a:bodyPr vert="horz" lIns="0" tIns="0" rIns="0" bIns="0"/>
          <a:lstStyle>
            <a:lvl1pPr marL="257168" indent="-257168">
              <a:buFont typeface="Arial"/>
              <a:buChar char="•"/>
              <a:defRPr sz="1200" baseline="0">
                <a:latin typeface="Overpass"/>
              </a:defRPr>
            </a:lvl1pPr>
            <a:lvl2pPr marL="557199" indent="-214308">
              <a:buFont typeface="Arial"/>
              <a:buChar char="•"/>
              <a:defRPr sz="1200" baseline="0">
                <a:latin typeface="Overpass"/>
              </a:defRPr>
            </a:lvl2pPr>
            <a:lvl3pPr marL="857228" indent="-171446">
              <a:buFont typeface="Arial"/>
              <a:buChar char="•"/>
              <a:defRPr sz="1200" baseline="0">
                <a:latin typeface="Overpass"/>
              </a:defRPr>
            </a:lvl3pPr>
            <a:lvl4pPr marL="1200120" indent="-171446">
              <a:buFont typeface="Arial"/>
              <a:buChar char="•"/>
              <a:defRPr sz="1200" baseline="0">
                <a:latin typeface="Overpass"/>
              </a:defRPr>
            </a:lvl4pPr>
            <a:lvl5pPr marL="1543012" indent="-171446">
              <a:buFont typeface="Arial"/>
              <a:buChar char="•"/>
              <a:defRPr sz="1200" baseline="0">
                <a:latin typeface="Overpass"/>
              </a:defRPr>
            </a:lvl5pPr>
          </a:lstStyle>
          <a:p>
            <a:pPr lvl="0"/>
            <a:r>
              <a:rPr lang="en-US" dirty="0"/>
              <a:t>Bulleted list or additional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5"/>
          <p:cNvSpPr txBox="1">
            <a:spLocks/>
          </p:cNvSpPr>
          <p:nvPr userDrawn="1"/>
        </p:nvSpPr>
        <p:spPr>
          <a:xfrm>
            <a:off x="291476" y="4855240"/>
            <a:ext cx="346933" cy="116810"/>
          </a:xfrm>
          <a:prstGeom prst="rect">
            <a:avLst/>
          </a:prstGeom>
        </p:spPr>
        <p:txBody>
          <a:bodyPr vert="horz" lIns="68580" tIns="34290" rIns="68580" bIns="34290" rtlCol="0" anchor="ctr"/>
          <a:lstStyle>
            <a:defPPr>
              <a:defRPr lang="en-US"/>
            </a:defPPr>
            <a:lvl1pPr marL="0" algn="r" defTabSz="457200" rtl="0" eaLnBrk="1" latinLnBrk="0" hangingPunct="1">
              <a:defRPr sz="800" kern="1200">
                <a:solidFill>
                  <a:schemeClr val="bg1">
                    <a:lumMod val="65000"/>
                  </a:schemeClr>
                </a:solidFill>
                <a:latin typeface="Open Sans"/>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9816FFF-CE62-C74F-8C41-6F3670508930}" type="slidenum">
              <a:rPr lang="en-US" sz="600" smtClean="0">
                <a:solidFill>
                  <a:schemeClr val="tx1"/>
                </a:solidFill>
                <a:latin typeface="Overpass" charset="0"/>
                <a:ea typeface="Overpass" charset="0"/>
                <a:cs typeface="Overpass" charset="0"/>
              </a:rPr>
              <a:pPr/>
              <a:t>‹#›</a:t>
            </a:fld>
            <a:endParaRPr lang="en-US" sz="600" dirty="0">
              <a:solidFill>
                <a:schemeClr val="tx1"/>
              </a:solidFill>
              <a:latin typeface="Overpass" charset="0"/>
              <a:ea typeface="Overpass" charset="0"/>
              <a:cs typeface="Overpass" charset="0"/>
            </a:endParaRPr>
          </a:p>
        </p:txBody>
      </p:sp>
      <p:sp>
        <p:nvSpPr>
          <p:cNvPr id="17" name="Footer Placeholder 4"/>
          <p:cNvSpPr>
            <a:spLocks noGrp="1"/>
          </p:cNvSpPr>
          <p:nvPr>
            <p:ph type="ftr" sz="quarter" idx="3"/>
          </p:nvPr>
        </p:nvSpPr>
        <p:spPr>
          <a:xfrm>
            <a:off x="696740" y="4855240"/>
            <a:ext cx="3418060" cy="116810"/>
          </a:xfrm>
          <a:prstGeom prst="rect">
            <a:avLst/>
          </a:prstGeom>
        </p:spPr>
        <p:txBody>
          <a:bodyPr anchor="ctr" anchorCtr="0"/>
          <a:lstStyle>
            <a:lvl1pPr>
              <a:defRPr sz="600">
                <a:solidFill>
                  <a:schemeClr val="tx1"/>
                </a:solidFill>
                <a:latin typeface="Overpass" charset="0"/>
                <a:ea typeface="Overpass" charset="0"/>
                <a:cs typeface="Overpass" charset="0"/>
              </a:defRPr>
            </a:lvl1pPr>
          </a:lstStyle>
          <a:p>
            <a:r>
              <a:rPr lang="en-US"/>
              <a:t>Confidential</a:t>
            </a:r>
            <a:endParaRPr lang="en-US" dirty="0"/>
          </a:p>
        </p:txBody>
      </p:sp>
    </p:spTree>
    <p:extLst>
      <p:ext uri="{BB962C8B-B14F-4D97-AF65-F5344CB8AC3E}">
        <p14:creationId xmlns:p14="http://schemas.microsoft.com/office/powerpoint/2010/main" val="2342792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ext only">
    <p:spTree>
      <p:nvGrpSpPr>
        <p:cNvPr id="1" name=""/>
        <p:cNvGrpSpPr/>
        <p:nvPr/>
      </p:nvGrpSpPr>
      <p:grpSpPr>
        <a:xfrm>
          <a:off x="0" y="0"/>
          <a:ext cx="0" cy="0"/>
          <a:chOff x="0" y="0"/>
          <a:chExt cx="0" cy="0"/>
        </a:xfrm>
      </p:grpSpPr>
      <p:sp>
        <p:nvSpPr>
          <p:cNvPr id="15" name="Text Placeholder 12"/>
          <p:cNvSpPr>
            <a:spLocks noGrp="1"/>
          </p:cNvSpPr>
          <p:nvPr>
            <p:ph type="body" sz="quarter" idx="29" hasCustomPrompt="1"/>
          </p:nvPr>
        </p:nvSpPr>
        <p:spPr>
          <a:xfrm>
            <a:off x="685800" y="1085850"/>
            <a:ext cx="7772400" cy="285750"/>
          </a:xfrm>
          <a:prstGeom prst="rect">
            <a:avLst/>
          </a:prstGeom>
        </p:spPr>
        <p:txBody>
          <a:bodyPr vert="horz" lIns="0" tIns="0" rIns="0" bIns="0" anchor="t" anchorCtr="0"/>
          <a:lstStyle>
            <a:lvl1pPr marL="0" indent="0" algn="l">
              <a:lnSpc>
                <a:spcPts val="1725"/>
              </a:lnSpc>
              <a:spcBef>
                <a:spcPts val="0"/>
              </a:spcBef>
              <a:buFontTx/>
              <a:buNone/>
              <a:defRPr sz="1350" baseline="0">
                <a:latin typeface="Overpass"/>
              </a:defRPr>
            </a:lvl1pPr>
          </a:lstStyle>
          <a:p>
            <a:pPr lvl="0"/>
            <a:r>
              <a:rPr lang="en-US" dirty="0"/>
              <a:t>Click to add subtitle</a:t>
            </a:r>
          </a:p>
        </p:txBody>
      </p:sp>
      <p:sp>
        <p:nvSpPr>
          <p:cNvPr id="8" name="Title Placeholder 1"/>
          <p:cNvSpPr>
            <a:spLocks noGrp="1"/>
          </p:cNvSpPr>
          <p:nvPr>
            <p:ph type="title"/>
          </p:nvPr>
        </p:nvSpPr>
        <p:spPr>
          <a:xfrm>
            <a:off x="685800" y="0"/>
            <a:ext cx="7772400" cy="1028700"/>
          </a:xfrm>
          <a:prstGeom prst="rect">
            <a:avLst/>
          </a:prstGeom>
        </p:spPr>
        <p:txBody>
          <a:bodyPr vert="horz" lIns="0" tIns="0" rIns="0" bIns="0" rtlCol="0" anchor="b" anchorCtr="0">
            <a:normAutofit/>
          </a:bodyPr>
          <a:lstStyle/>
          <a:p>
            <a:r>
              <a:rPr lang="en-US" dirty="0"/>
              <a:t>Click to add title</a:t>
            </a:r>
          </a:p>
        </p:txBody>
      </p:sp>
      <p:sp>
        <p:nvSpPr>
          <p:cNvPr id="10" name="Text Placeholder 2"/>
          <p:cNvSpPr>
            <a:spLocks noGrp="1"/>
          </p:cNvSpPr>
          <p:nvPr>
            <p:ph type="body" sz="quarter" idx="32" hasCustomPrompt="1"/>
          </p:nvPr>
        </p:nvSpPr>
        <p:spPr>
          <a:xfrm>
            <a:off x="685800" y="1657350"/>
            <a:ext cx="7772400" cy="742950"/>
          </a:xfrm>
          <a:prstGeom prst="rect">
            <a:avLst/>
          </a:prstGeom>
        </p:spPr>
        <p:txBody>
          <a:bodyPr vert="horz" lIns="0" tIns="0" rIns="0" bIns="0" anchor="b" anchorCtr="0"/>
          <a:lstStyle>
            <a:lvl1pPr marL="0" indent="0">
              <a:buNone/>
              <a:defRPr sz="1350" baseline="0">
                <a:latin typeface="Overpass"/>
              </a:defRPr>
            </a:lvl1pPr>
            <a:lvl2pPr>
              <a:defRPr sz="1350" baseline="0">
                <a:latin typeface="Overpass"/>
              </a:defRPr>
            </a:lvl2pPr>
            <a:lvl3pPr>
              <a:defRPr sz="1350" baseline="0">
                <a:latin typeface="Overpass"/>
              </a:defRPr>
            </a:lvl3pPr>
            <a:lvl4pPr>
              <a:defRPr sz="1350" baseline="0">
                <a:latin typeface="Overpass"/>
              </a:defRPr>
            </a:lvl4pPr>
            <a:lvl5pPr>
              <a:defRPr sz="1350" baseline="0">
                <a:latin typeface="Overpass"/>
              </a:defRPr>
            </a:lvl5pPr>
          </a:lstStyle>
          <a:p>
            <a:pPr lvl="0"/>
            <a:r>
              <a:rPr lang="en-US" dirty="0"/>
              <a:t>Insert paragraph of copy here. Do not exceed 40 words on slide.</a:t>
            </a:r>
          </a:p>
        </p:txBody>
      </p:sp>
      <p:sp>
        <p:nvSpPr>
          <p:cNvPr id="13" name="Text Placeholder 4"/>
          <p:cNvSpPr>
            <a:spLocks noGrp="1"/>
          </p:cNvSpPr>
          <p:nvPr>
            <p:ph type="body" sz="quarter" idx="33" hasCustomPrompt="1"/>
          </p:nvPr>
        </p:nvSpPr>
        <p:spPr>
          <a:xfrm>
            <a:off x="685800" y="2571750"/>
            <a:ext cx="7772400" cy="1828800"/>
          </a:xfrm>
          <a:prstGeom prst="rect">
            <a:avLst/>
          </a:prstGeom>
        </p:spPr>
        <p:txBody>
          <a:bodyPr vert="horz" lIns="0" tIns="0" rIns="0" bIns="0"/>
          <a:lstStyle>
            <a:lvl1pPr marL="257168" indent="-257168">
              <a:buFont typeface="Arial"/>
              <a:buChar char="•"/>
              <a:defRPr sz="1200" baseline="0">
                <a:latin typeface="Overpass"/>
              </a:defRPr>
            </a:lvl1pPr>
            <a:lvl2pPr marL="557199" indent="-214308">
              <a:buFont typeface="Arial"/>
              <a:buChar char="•"/>
              <a:defRPr sz="1200" baseline="0">
                <a:latin typeface="Overpass"/>
              </a:defRPr>
            </a:lvl2pPr>
            <a:lvl3pPr marL="857228" indent="-171446">
              <a:buFont typeface="Arial"/>
              <a:buChar char="•"/>
              <a:defRPr sz="1200" baseline="0">
                <a:latin typeface="Overpass"/>
              </a:defRPr>
            </a:lvl3pPr>
            <a:lvl4pPr marL="1200120" indent="-171446">
              <a:buFont typeface="Arial"/>
              <a:buChar char="•"/>
              <a:defRPr sz="1200" baseline="0">
                <a:latin typeface="Overpass"/>
              </a:defRPr>
            </a:lvl4pPr>
            <a:lvl5pPr marL="1543012" indent="-171446">
              <a:buFont typeface="Arial"/>
              <a:buChar char="•"/>
              <a:defRPr sz="1200" baseline="0">
                <a:latin typeface="Overpass"/>
              </a:defRPr>
            </a:lvl5pPr>
          </a:lstStyle>
          <a:p>
            <a:pPr lvl="0"/>
            <a:r>
              <a:rPr lang="en-US" dirty="0"/>
              <a:t>Bulleted list or additional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5"/>
          <p:cNvSpPr txBox="1">
            <a:spLocks/>
          </p:cNvSpPr>
          <p:nvPr userDrawn="1"/>
        </p:nvSpPr>
        <p:spPr>
          <a:xfrm>
            <a:off x="291476" y="4855240"/>
            <a:ext cx="346933" cy="116810"/>
          </a:xfrm>
          <a:prstGeom prst="rect">
            <a:avLst/>
          </a:prstGeom>
        </p:spPr>
        <p:txBody>
          <a:bodyPr vert="horz" lIns="68580" tIns="34290" rIns="68580" bIns="34290" rtlCol="0" anchor="ctr"/>
          <a:lstStyle>
            <a:defPPr>
              <a:defRPr lang="en-US"/>
            </a:defPPr>
            <a:lvl1pPr marL="0" algn="r" defTabSz="457200" rtl="0" eaLnBrk="1" latinLnBrk="0" hangingPunct="1">
              <a:defRPr sz="800" kern="1200">
                <a:solidFill>
                  <a:schemeClr val="bg1">
                    <a:lumMod val="65000"/>
                  </a:schemeClr>
                </a:solidFill>
                <a:latin typeface="Open Sans"/>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9816FFF-CE62-C74F-8C41-6F3670508930}" type="slidenum">
              <a:rPr lang="en-US" sz="600" smtClean="0">
                <a:solidFill>
                  <a:schemeClr val="tx1"/>
                </a:solidFill>
                <a:latin typeface="Overpass" charset="0"/>
                <a:ea typeface="Overpass" charset="0"/>
                <a:cs typeface="Overpass" charset="0"/>
              </a:rPr>
              <a:pPr/>
              <a:t>‹#›</a:t>
            </a:fld>
            <a:endParaRPr lang="en-US" sz="600" dirty="0">
              <a:solidFill>
                <a:schemeClr val="tx1"/>
              </a:solidFill>
              <a:latin typeface="Overpass" charset="0"/>
              <a:ea typeface="Overpass" charset="0"/>
              <a:cs typeface="Overpass" charset="0"/>
            </a:endParaRPr>
          </a:p>
        </p:txBody>
      </p:sp>
      <p:sp>
        <p:nvSpPr>
          <p:cNvPr id="17" name="Footer Placeholder 4"/>
          <p:cNvSpPr>
            <a:spLocks noGrp="1"/>
          </p:cNvSpPr>
          <p:nvPr>
            <p:ph type="ftr" sz="quarter" idx="3"/>
          </p:nvPr>
        </p:nvSpPr>
        <p:spPr>
          <a:xfrm>
            <a:off x="696740" y="4855240"/>
            <a:ext cx="3418060" cy="116810"/>
          </a:xfrm>
          <a:prstGeom prst="rect">
            <a:avLst/>
          </a:prstGeom>
        </p:spPr>
        <p:txBody>
          <a:bodyPr anchor="ctr" anchorCtr="0"/>
          <a:lstStyle>
            <a:lvl1pPr>
              <a:defRPr sz="600">
                <a:solidFill>
                  <a:schemeClr val="tx1"/>
                </a:solidFill>
                <a:latin typeface="Overpass" charset="0"/>
                <a:ea typeface="Overpass" charset="0"/>
                <a:cs typeface="Overpass" charset="0"/>
              </a:defRPr>
            </a:lvl1pPr>
          </a:lstStyle>
          <a:p>
            <a:r>
              <a:rPr lang="en-US"/>
              <a:t>Confidential</a:t>
            </a:r>
            <a:endParaRPr lang="en-US" dirty="0"/>
          </a:p>
        </p:txBody>
      </p:sp>
    </p:spTree>
    <p:extLst>
      <p:ext uri="{BB962C8B-B14F-4D97-AF65-F5344CB8AC3E}">
        <p14:creationId xmlns:p14="http://schemas.microsoft.com/office/powerpoint/2010/main" val="3735437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2.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3">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4">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 id="2147483702" r:id="rId19"/>
    <p:sldLayoutId id="2147483703" r:id="rId20"/>
    <p:sldLayoutId id="2147483704"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18.emf"/></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18.emf"/></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32.xml"/><Relationship Id="rId5" Type="http://schemas.openxmlformats.org/officeDocument/2006/relationships/image" Target="../media/image18.emf"/><Relationship Id="rId4" Type="http://schemas.openxmlformats.org/officeDocument/2006/relationships/image" Target="../media/image2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US" dirty="0"/>
              <a:t>Ansible and Ansible Tower</a:t>
            </a:r>
            <a:endParaRPr lang="en" dirty="0"/>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May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74C5D-FC8A-4363-8947-0132649421DF}"/>
              </a:ext>
            </a:extLst>
          </p:cNvPr>
          <p:cNvSpPr>
            <a:spLocks noGrp="1"/>
          </p:cNvSpPr>
          <p:nvPr>
            <p:ph type="body" idx="1"/>
          </p:nvPr>
        </p:nvSpPr>
        <p:spPr>
          <a:xfrm>
            <a:off x="826650" y="1866507"/>
            <a:ext cx="7490700" cy="1410486"/>
          </a:xfrm>
        </p:spPr>
        <p:txBody>
          <a:bodyPr/>
          <a:lstStyle/>
          <a:p>
            <a:pPr algn="ctr">
              <a:buNone/>
            </a:pPr>
            <a:r>
              <a:rPr lang="en-US" sz="2800" dirty="0">
                <a:latin typeface="Times New Roman" panose="02020603050405020304" pitchFamily="18" charset="0"/>
                <a:cs typeface="Times New Roman" panose="02020603050405020304" pitchFamily="18" charset="0"/>
              </a:rPr>
              <a:t>https://www.mikehalkovitch.net/ansible-workshop</a:t>
            </a:r>
          </a:p>
        </p:txBody>
      </p:sp>
      <p:sp>
        <p:nvSpPr>
          <p:cNvPr id="3" name="Title 2">
            <a:extLst>
              <a:ext uri="{FF2B5EF4-FFF2-40B4-BE49-F238E27FC236}">
                <a16:creationId xmlns:a16="http://schemas.microsoft.com/office/drawing/2014/main" id="{B239A292-054F-4FA1-AE12-BCA464537444}"/>
              </a:ext>
            </a:extLst>
          </p:cNvPr>
          <p:cNvSpPr>
            <a:spLocks noGrp="1"/>
          </p:cNvSpPr>
          <p:nvPr>
            <p:ph type="title"/>
          </p:nvPr>
        </p:nvSpPr>
        <p:spPr/>
        <p:txBody>
          <a:bodyPr/>
          <a:lstStyle/>
          <a:p>
            <a:r>
              <a:rPr lang="en-US" dirty="0"/>
              <a:t>Lab Location</a:t>
            </a:r>
          </a:p>
        </p:txBody>
      </p:sp>
    </p:spTree>
    <p:extLst>
      <p:ext uri="{BB962C8B-B14F-4D97-AF65-F5344CB8AC3E}">
        <p14:creationId xmlns:p14="http://schemas.microsoft.com/office/powerpoint/2010/main" val="94036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Simplicity – Command Line</a:t>
            </a:r>
          </a:p>
        </p:txBody>
      </p:sp>
      <p:pic>
        <p:nvPicPr>
          <p:cNvPr id="49" name="Shape 485"/>
          <p:cNvPicPr preferRelativeResize="0"/>
          <p:nvPr/>
        </p:nvPicPr>
        <p:blipFill rotWithShape="1">
          <a:blip r:embed="rId2">
            <a:alphaModFix/>
          </a:blip>
          <a:srcRect t="5970"/>
          <a:stretch/>
        </p:blipFill>
        <p:spPr>
          <a:xfrm>
            <a:off x="1343589" y="1371600"/>
            <a:ext cx="6456823" cy="2550196"/>
          </a:xfrm>
          <a:prstGeom prst="rect">
            <a:avLst/>
          </a:prstGeom>
          <a:noFill/>
          <a:ln>
            <a:noFill/>
          </a:ln>
        </p:spPr>
      </p:pic>
    </p:spTree>
    <p:extLst>
      <p:ext uri="{BB962C8B-B14F-4D97-AF65-F5344CB8AC3E}">
        <p14:creationId xmlns:p14="http://schemas.microsoft.com/office/powerpoint/2010/main" val="341146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Simplicity - playbook</a:t>
            </a:r>
          </a:p>
        </p:txBody>
      </p:sp>
      <p:pic>
        <p:nvPicPr>
          <p:cNvPr id="4" name="Shape 494"/>
          <p:cNvPicPr preferRelativeResize="0"/>
          <p:nvPr/>
        </p:nvPicPr>
        <p:blipFill rotWithShape="1">
          <a:blip r:embed="rId2">
            <a:alphaModFix/>
          </a:blip>
          <a:srcRect t="8981" b="9365"/>
          <a:stretch/>
        </p:blipFill>
        <p:spPr>
          <a:xfrm>
            <a:off x="1420062" y="1143000"/>
            <a:ext cx="6303877" cy="3161863"/>
          </a:xfrm>
          <a:prstGeom prst="rect">
            <a:avLst/>
          </a:prstGeom>
          <a:noFill/>
          <a:ln>
            <a:noFill/>
          </a:ln>
        </p:spPr>
      </p:pic>
    </p:spTree>
    <p:extLst>
      <p:ext uri="{BB962C8B-B14F-4D97-AF65-F5344CB8AC3E}">
        <p14:creationId xmlns:p14="http://schemas.microsoft.com/office/powerpoint/2010/main" val="2170460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Inventory file example</a:t>
            </a:r>
          </a:p>
        </p:txBody>
      </p:sp>
      <p:sp>
        <p:nvSpPr>
          <p:cNvPr id="5" name="Shape 503"/>
          <p:cNvSpPr txBox="1">
            <a:spLocks/>
          </p:cNvSpPr>
          <p:nvPr/>
        </p:nvSpPr>
        <p:spPr>
          <a:xfrm>
            <a:off x="1371600" y="1371601"/>
            <a:ext cx="5943600" cy="3257550"/>
          </a:xfrm>
          <a:prstGeom prst="rect">
            <a:avLst/>
          </a:prstGeom>
          <a:noFill/>
          <a:ln>
            <a:noFill/>
          </a:ln>
        </p:spPr>
        <p:txBody>
          <a:bodyPr lIns="114038" tIns="114038" rIns="114038" bIns="114038" anchor="t" anchorCtr="0">
            <a:noAutofit/>
          </a:bodyPr>
          <a:lstStyle>
            <a:lvl1pPr marL="342891" indent="-342891" algn="l" defTabSz="457189"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32" indent="-285744" algn="l" defTabSz="457189"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2971" indent="-228594" algn="l" defTabSz="457189"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160" indent="-228594" algn="l" defTabSz="457189"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349" indent="-228594" algn="l" defTabSz="457189"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0"/>
              </a:spcAft>
              <a:buClr>
                <a:srgbClr val="404040"/>
              </a:buClr>
              <a:buSzPct val="25000"/>
              <a:buNone/>
            </a:pPr>
            <a:r>
              <a:rPr lang="en" sz="1800" b="1" dirty="0">
                <a:solidFill>
                  <a:srgbClr val="404040"/>
                </a:solidFill>
              </a:rPr>
              <a:t>[web]</a:t>
            </a:r>
            <a:br>
              <a:rPr lang="en" sz="1800" b="1" dirty="0">
                <a:solidFill>
                  <a:srgbClr val="404040"/>
                </a:solidFill>
              </a:rPr>
            </a:br>
            <a:r>
              <a:rPr lang="en-US" sz="1800" b="1" dirty="0">
                <a:solidFill>
                  <a:srgbClr val="404040"/>
                </a:solidFill>
              </a:rPr>
              <a:t>r2d2</a:t>
            </a:r>
            <a:r>
              <a:rPr lang="en" sz="1800" b="1" dirty="0">
                <a:solidFill>
                  <a:srgbClr val="404040"/>
                </a:solidFill>
              </a:rPr>
              <a:t>.example.com</a:t>
            </a:r>
            <a:br>
              <a:rPr lang="en" sz="1800" b="1" dirty="0">
                <a:solidFill>
                  <a:srgbClr val="404040"/>
                </a:solidFill>
              </a:rPr>
            </a:br>
            <a:r>
              <a:rPr lang="en-US" sz="1800" b="1" dirty="0">
                <a:solidFill>
                  <a:srgbClr val="404040"/>
                </a:solidFill>
              </a:rPr>
              <a:t>c3po</a:t>
            </a:r>
            <a:r>
              <a:rPr lang="en" sz="1800" b="1" dirty="0">
                <a:solidFill>
                  <a:srgbClr val="404040"/>
                </a:solidFill>
              </a:rPr>
              <a:t>.example.com</a:t>
            </a:r>
          </a:p>
          <a:p>
            <a:pPr marL="0" indent="0">
              <a:lnSpc>
                <a:spcPct val="150000"/>
              </a:lnSpc>
              <a:spcBef>
                <a:spcPts val="0"/>
              </a:spcBef>
              <a:spcAft>
                <a:spcPts val="0"/>
              </a:spcAft>
              <a:buClr>
                <a:srgbClr val="404040"/>
              </a:buClr>
              <a:buSzPct val="25000"/>
              <a:buNone/>
            </a:pPr>
            <a:br>
              <a:rPr lang="en" sz="1800" b="1" dirty="0">
                <a:solidFill>
                  <a:srgbClr val="404040"/>
                </a:solidFill>
              </a:rPr>
            </a:br>
            <a:r>
              <a:rPr lang="en" sz="1800" b="1" dirty="0">
                <a:solidFill>
                  <a:srgbClr val="404040"/>
                </a:solidFill>
              </a:rPr>
              <a:t>[dbservers]</a:t>
            </a:r>
            <a:br>
              <a:rPr lang="en" sz="1800" b="1" dirty="0">
                <a:solidFill>
                  <a:srgbClr val="404040"/>
                </a:solidFill>
              </a:rPr>
            </a:br>
            <a:r>
              <a:rPr lang="en" sz="1800" b="1" dirty="0">
                <a:solidFill>
                  <a:srgbClr val="404040"/>
                </a:solidFill>
              </a:rPr>
              <a:t>mysql.example.com</a:t>
            </a:r>
            <a:br>
              <a:rPr lang="en" sz="1800" b="1" dirty="0">
                <a:solidFill>
                  <a:srgbClr val="404040"/>
                </a:solidFill>
              </a:rPr>
            </a:br>
            <a:r>
              <a:rPr lang="en" sz="1800" b="1" dirty="0">
                <a:solidFill>
                  <a:srgbClr val="404040"/>
                </a:solidFill>
              </a:rPr>
              <a:t>postgre.example.com</a:t>
            </a:r>
          </a:p>
        </p:txBody>
      </p:sp>
      <p:pic>
        <p:nvPicPr>
          <p:cNvPr id="4" name="Shape 504"/>
          <p:cNvPicPr preferRelativeResize="0"/>
          <p:nvPr/>
        </p:nvPicPr>
        <p:blipFill rotWithShape="1">
          <a:blip r:embed="rId2">
            <a:alphaModFix/>
          </a:blip>
          <a:srcRect/>
          <a:stretch/>
        </p:blipFill>
        <p:spPr>
          <a:xfrm>
            <a:off x="4794075" y="1389889"/>
            <a:ext cx="3213783" cy="2197011"/>
          </a:xfrm>
          <a:prstGeom prst="rect">
            <a:avLst/>
          </a:prstGeom>
          <a:noFill/>
          <a:ln>
            <a:noFill/>
          </a:ln>
        </p:spPr>
      </p:pic>
    </p:spTree>
    <p:extLst>
      <p:ext uri="{BB962C8B-B14F-4D97-AF65-F5344CB8AC3E}">
        <p14:creationId xmlns:p14="http://schemas.microsoft.com/office/powerpoint/2010/main" val="398850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Playbook</a:t>
            </a:r>
          </a:p>
        </p:txBody>
      </p:sp>
      <p:sp>
        <p:nvSpPr>
          <p:cNvPr id="4" name="Shape 510"/>
          <p:cNvSpPr txBox="1"/>
          <p:nvPr/>
        </p:nvSpPr>
        <p:spPr>
          <a:xfrm>
            <a:off x="1665514" y="1085850"/>
            <a:ext cx="6049736" cy="3788569"/>
          </a:xfrm>
          <a:prstGeom prst="rect">
            <a:avLst/>
          </a:prstGeom>
          <a:noFill/>
          <a:ln>
            <a:noFill/>
          </a:ln>
        </p:spPr>
        <p:txBody>
          <a:bodyPr lIns="125700" tIns="62850" rIns="125700" bIns="62850" anchor="t" anchorCtr="0">
            <a:noAutofit/>
          </a:bodyPr>
          <a:lstStyle/>
          <a:p>
            <a:pPr>
              <a:buClr>
                <a:srgbClr val="0E1012"/>
              </a:buClr>
              <a:buSzPct val="25000"/>
            </a:pPr>
            <a:r>
              <a:rPr lang="en" sz="1050" b="1" dirty="0">
                <a:solidFill>
                  <a:srgbClr val="0E1012"/>
                </a:solidFill>
                <a:latin typeface="Courier New"/>
                <a:ea typeface="Courier New"/>
                <a:cs typeface="Courier New"/>
                <a:sym typeface="Courier New"/>
              </a:rPr>
              <a: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name: install and start apache</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hosts: web</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vars: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http_port: 80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max_clients: 200</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remote_user: root</a:t>
            </a:r>
          </a:p>
          <a:p>
            <a:pPr>
              <a:spcBef>
                <a:spcPts val="450"/>
              </a:spcBef>
              <a:buClr>
                <a:schemeClr val="dk1"/>
              </a:buClr>
            </a:pPr>
            <a:endParaRPr sz="1050" b="1" dirty="0">
              <a:solidFill>
                <a:srgbClr val="0E1012"/>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tasks:</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install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yum: pkg=httpd state=latest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write the apache config file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template: src=/srv/httpd.j2 dest=/etc/httpd.conf</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start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service: name=httpd state=running</a:t>
            </a:r>
          </a:p>
        </p:txBody>
      </p:sp>
      <p:pic>
        <p:nvPicPr>
          <p:cNvPr id="7" name="Shape 512" descr="5067471752_1fa8a4ab15.jpg"/>
          <p:cNvPicPr preferRelativeResize="0"/>
          <p:nvPr/>
        </p:nvPicPr>
        <p:blipFill>
          <a:blip r:embed="rId2">
            <a:alphaModFix/>
          </a:blip>
          <a:stretch>
            <a:fillRect/>
          </a:stretch>
        </p:blipFill>
        <p:spPr>
          <a:xfrm>
            <a:off x="5429250" y="1071919"/>
            <a:ext cx="2228850" cy="2471381"/>
          </a:xfrm>
          <a:prstGeom prst="rect">
            <a:avLst/>
          </a:prstGeom>
          <a:noFill/>
          <a:ln>
            <a:noFill/>
          </a:ln>
        </p:spPr>
      </p:pic>
    </p:spTree>
    <p:extLst>
      <p:ext uri="{BB962C8B-B14F-4D97-AF65-F5344CB8AC3E}">
        <p14:creationId xmlns:p14="http://schemas.microsoft.com/office/powerpoint/2010/main" val="2917695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Playbook - hosts</a:t>
            </a:r>
          </a:p>
        </p:txBody>
      </p:sp>
      <p:sp>
        <p:nvSpPr>
          <p:cNvPr id="4" name="Shape 510"/>
          <p:cNvSpPr txBox="1"/>
          <p:nvPr/>
        </p:nvSpPr>
        <p:spPr>
          <a:xfrm>
            <a:off x="1665514" y="1085850"/>
            <a:ext cx="6049736" cy="3788569"/>
          </a:xfrm>
          <a:prstGeom prst="rect">
            <a:avLst/>
          </a:prstGeom>
          <a:noFill/>
          <a:ln>
            <a:noFill/>
          </a:ln>
        </p:spPr>
        <p:txBody>
          <a:bodyPr lIns="125700" tIns="62850" rIns="125700" bIns="62850" anchor="t" anchorCtr="0">
            <a:noAutofit/>
          </a:bodyPr>
          <a:lstStyle/>
          <a:p>
            <a:pPr>
              <a:buClr>
                <a:srgbClr val="0E1012"/>
              </a:buClr>
              <a:buSzPct val="25000"/>
            </a:pPr>
            <a:r>
              <a:rPr lang="en" sz="1050" b="1" dirty="0">
                <a:solidFill>
                  <a:srgbClr val="0E1012"/>
                </a:solidFill>
                <a:latin typeface="Courier New"/>
                <a:ea typeface="Courier New"/>
                <a:cs typeface="Courier New"/>
                <a:sym typeface="Courier New"/>
              </a:rPr>
              <a: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name: install and start apache</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a:t>
            </a:r>
            <a:r>
              <a:rPr lang="en" sz="1050" b="1" dirty="0">
                <a:latin typeface="Courier New"/>
                <a:ea typeface="Courier New"/>
                <a:cs typeface="Courier New"/>
                <a:sym typeface="Courier New"/>
              </a:rPr>
              <a:t>hosts:</a:t>
            </a:r>
            <a:r>
              <a:rPr lang="en" sz="1050" b="1" dirty="0">
                <a:solidFill>
                  <a:srgbClr val="FF0000"/>
                </a:solidFill>
                <a:latin typeface="Courier New"/>
                <a:ea typeface="Courier New"/>
                <a:cs typeface="Courier New"/>
                <a:sym typeface="Courier New"/>
              </a:rPr>
              <a:t> </a:t>
            </a:r>
            <a:r>
              <a:rPr lang="en" sz="2100" b="1" dirty="0">
                <a:solidFill>
                  <a:srgbClr val="FF0000"/>
                </a:solidFill>
                <a:latin typeface="Courier New"/>
                <a:ea typeface="Courier New"/>
                <a:cs typeface="Courier New"/>
                <a:sym typeface="Courier New"/>
              </a:rPr>
              <a:t>web</a:t>
            </a:r>
            <a:endParaRPr lang="en" sz="1050" b="1" dirty="0">
              <a:solidFill>
                <a:srgbClr val="FF0000"/>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vars: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http_port: 80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max_clients: 200</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remote_user: root</a:t>
            </a:r>
          </a:p>
          <a:p>
            <a:pPr>
              <a:spcBef>
                <a:spcPts val="450"/>
              </a:spcBef>
              <a:buClr>
                <a:schemeClr val="dk1"/>
              </a:buClr>
            </a:pPr>
            <a:endParaRPr sz="1050" b="1" dirty="0">
              <a:solidFill>
                <a:srgbClr val="0E1012"/>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tasks:</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install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yum: pkg=httpd state=latest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write the apache config file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template: src=/srv/httpd.j2 dest=/etc/httpd.conf</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start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service: name=httpd state=running</a:t>
            </a:r>
          </a:p>
        </p:txBody>
      </p:sp>
      <p:pic>
        <p:nvPicPr>
          <p:cNvPr id="7" name="Shape 512" descr="5067471752_1fa8a4ab15.jpg"/>
          <p:cNvPicPr preferRelativeResize="0"/>
          <p:nvPr/>
        </p:nvPicPr>
        <p:blipFill>
          <a:blip r:embed="rId2">
            <a:alphaModFix/>
          </a:blip>
          <a:stretch>
            <a:fillRect/>
          </a:stretch>
        </p:blipFill>
        <p:spPr>
          <a:xfrm>
            <a:off x="5429250" y="1071919"/>
            <a:ext cx="2228850" cy="2471381"/>
          </a:xfrm>
          <a:prstGeom prst="rect">
            <a:avLst/>
          </a:prstGeom>
          <a:noFill/>
          <a:ln>
            <a:noFill/>
          </a:ln>
        </p:spPr>
      </p:pic>
    </p:spTree>
    <p:extLst>
      <p:ext uri="{BB962C8B-B14F-4D97-AF65-F5344CB8AC3E}">
        <p14:creationId xmlns:p14="http://schemas.microsoft.com/office/powerpoint/2010/main" val="3417075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Playbook - Variables</a:t>
            </a:r>
          </a:p>
        </p:txBody>
      </p:sp>
      <p:sp>
        <p:nvSpPr>
          <p:cNvPr id="4" name="Shape 510"/>
          <p:cNvSpPr txBox="1"/>
          <p:nvPr/>
        </p:nvSpPr>
        <p:spPr>
          <a:xfrm>
            <a:off x="1665514" y="1085850"/>
            <a:ext cx="6049736" cy="3788569"/>
          </a:xfrm>
          <a:prstGeom prst="rect">
            <a:avLst/>
          </a:prstGeom>
          <a:noFill/>
          <a:ln>
            <a:noFill/>
          </a:ln>
        </p:spPr>
        <p:txBody>
          <a:bodyPr lIns="125700" tIns="62850" rIns="125700" bIns="62850" anchor="t" anchorCtr="0">
            <a:noAutofit/>
          </a:bodyPr>
          <a:lstStyle/>
          <a:p>
            <a:pPr>
              <a:buClr>
                <a:srgbClr val="0E1012"/>
              </a:buClr>
              <a:buSzPct val="25000"/>
            </a:pPr>
            <a:r>
              <a:rPr lang="en" sz="1050" b="1" dirty="0">
                <a:solidFill>
                  <a:srgbClr val="0E1012"/>
                </a:solidFill>
                <a:latin typeface="Courier New"/>
                <a:ea typeface="Courier New"/>
                <a:cs typeface="Courier New"/>
                <a:sym typeface="Courier New"/>
              </a:rPr>
              <a: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name: install and start apache</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hosts: web</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vars: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a:t>
            </a:r>
            <a:r>
              <a:rPr lang="en" sz="1050" b="1" dirty="0">
                <a:solidFill>
                  <a:srgbClr val="FF0000"/>
                </a:solidFill>
                <a:latin typeface="Courier New"/>
                <a:ea typeface="Courier New"/>
                <a:cs typeface="Courier New"/>
                <a:sym typeface="Courier New"/>
              </a:rPr>
              <a:t>http_port: 80    </a:t>
            </a:r>
          </a:p>
          <a:p>
            <a:pPr>
              <a:spcBef>
                <a:spcPts val="450"/>
              </a:spcBef>
              <a:buClr>
                <a:srgbClr val="0E1012"/>
              </a:buClr>
              <a:buSzPct val="25000"/>
            </a:pPr>
            <a:r>
              <a:rPr lang="en" sz="1050" b="1" dirty="0">
                <a:solidFill>
                  <a:srgbClr val="FF0000"/>
                </a:solidFill>
                <a:latin typeface="Courier New"/>
                <a:ea typeface="Courier New"/>
                <a:cs typeface="Courier New"/>
                <a:sym typeface="Courier New"/>
              </a:rPr>
              <a:t>    max_clients: 200</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remote_user: root</a:t>
            </a:r>
          </a:p>
          <a:p>
            <a:pPr>
              <a:spcBef>
                <a:spcPts val="450"/>
              </a:spcBef>
              <a:buClr>
                <a:schemeClr val="dk1"/>
              </a:buClr>
            </a:pPr>
            <a:endParaRPr sz="1050" b="1" dirty="0">
              <a:solidFill>
                <a:srgbClr val="0E1012"/>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tasks:</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install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yum: pkg=httpd state=latest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write the apache config file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template: src=/srv/httpd.j2 dest=/etc/httpd.conf</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start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service: name=httpd state=running</a:t>
            </a:r>
          </a:p>
        </p:txBody>
      </p:sp>
      <p:pic>
        <p:nvPicPr>
          <p:cNvPr id="7" name="Shape 512" descr="5067471752_1fa8a4ab15.jpg"/>
          <p:cNvPicPr preferRelativeResize="0"/>
          <p:nvPr/>
        </p:nvPicPr>
        <p:blipFill>
          <a:blip r:embed="rId3">
            <a:alphaModFix/>
          </a:blip>
          <a:stretch>
            <a:fillRect/>
          </a:stretch>
        </p:blipFill>
        <p:spPr>
          <a:xfrm>
            <a:off x="5429250" y="1071919"/>
            <a:ext cx="2228850" cy="2471381"/>
          </a:xfrm>
          <a:prstGeom prst="rect">
            <a:avLst/>
          </a:prstGeom>
          <a:noFill/>
          <a:ln>
            <a:noFill/>
          </a:ln>
        </p:spPr>
      </p:pic>
    </p:spTree>
    <p:extLst>
      <p:ext uri="{BB962C8B-B14F-4D97-AF65-F5344CB8AC3E}">
        <p14:creationId xmlns:p14="http://schemas.microsoft.com/office/powerpoint/2010/main" val="2008186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Playbook – remote user</a:t>
            </a:r>
          </a:p>
        </p:txBody>
      </p:sp>
      <p:sp>
        <p:nvSpPr>
          <p:cNvPr id="4" name="Shape 510"/>
          <p:cNvSpPr txBox="1"/>
          <p:nvPr/>
        </p:nvSpPr>
        <p:spPr>
          <a:xfrm>
            <a:off x="1665514" y="1085850"/>
            <a:ext cx="6049736" cy="3788569"/>
          </a:xfrm>
          <a:prstGeom prst="rect">
            <a:avLst/>
          </a:prstGeom>
          <a:noFill/>
          <a:ln>
            <a:noFill/>
          </a:ln>
        </p:spPr>
        <p:txBody>
          <a:bodyPr lIns="125700" tIns="62850" rIns="125700" bIns="62850" anchor="t" anchorCtr="0">
            <a:noAutofit/>
          </a:bodyPr>
          <a:lstStyle/>
          <a:p>
            <a:pPr>
              <a:buClr>
                <a:srgbClr val="0E1012"/>
              </a:buClr>
              <a:buSzPct val="25000"/>
            </a:pPr>
            <a:r>
              <a:rPr lang="en" sz="1050" b="1" dirty="0">
                <a:solidFill>
                  <a:srgbClr val="0E1012"/>
                </a:solidFill>
                <a:latin typeface="Courier New"/>
                <a:ea typeface="Courier New"/>
                <a:cs typeface="Courier New"/>
                <a:sym typeface="Courier New"/>
              </a:rPr>
              <a: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name: install and start apache</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hosts: web</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vars: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http_port: 80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max_clients: 200</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remote_user: </a:t>
            </a:r>
            <a:r>
              <a:rPr lang="en" sz="1500" b="1" dirty="0">
                <a:solidFill>
                  <a:srgbClr val="FF0000"/>
                </a:solidFill>
                <a:latin typeface="Courier New"/>
                <a:ea typeface="Courier New"/>
                <a:cs typeface="Courier New"/>
                <a:sym typeface="Courier New"/>
              </a:rPr>
              <a:t>root</a:t>
            </a:r>
            <a:endParaRPr lang="en" sz="1050" b="1" dirty="0">
              <a:solidFill>
                <a:srgbClr val="FF0000"/>
              </a:solidFill>
              <a:latin typeface="Courier New"/>
              <a:ea typeface="Courier New"/>
              <a:cs typeface="Courier New"/>
              <a:sym typeface="Courier New"/>
            </a:endParaRPr>
          </a:p>
          <a:p>
            <a:pPr>
              <a:spcBef>
                <a:spcPts val="450"/>
              </a:spcBef>
              <a:buClr>
                <a:schemeClr val="dk1"/>
              </a:buClr>
            </a:pPr>
            <a:endParaRPr sz="1050" b="1" dirty="0">
              <a:solidFill>
                <a:srgbClr val="0E1012"/>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tasks:</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install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yum: pkg=httpd state=latest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write the apache config file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template: src=/srv/httpd.j2 dest=/etc/httpd.conf</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start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service: name=httpd state=running</a:t>
            </a:r>
          </a:p>
        </p:txBody>
      </p:sp>
      <p:pic>
        <p:nvPicPr>
          <p:cNvPr id="7" name="Shape 512" descr="5067471752_1fa8a4ab15.jpg"/>
          <p:cNvPicPr preferRelativeResize="0"/>
          <p:nvPr/>
        </p:nvPicPr>
        <p:blipFill>
          <a:blip r:embed="rId2">
            <a:alphaModFix/>
          </a:blip>
          <a:stretch>
            <a:fillRect/>
          </a:stretch>
        </p:blipFill>
        <p:spPr>
          <a:xfrm>
            <a:off x="5429250" y="1071919"/>
            <a:ext cx="2228850" cy="2471381"/>
          </a:xfrm>
          <a:prstGeom prst="rect">
            <a:avLst/>
          </a:prstGeom>
          <a:noFill/>
          <a:ln>
            <a:noFill/>
          </a:ln>
        </p:spPr>
      </p:pic>
    </p:spTree>
    <p:extLst>
      <p:ext uri="{BB962C8B-B14F-4D97-AF65-F5344CB8AC3E}">
        <p14:creationId xmlns:p14="http://schemas.microsoft.com/office/powerpoint/2010/main" val="73160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Playbook - Tasks</a:t>
            </a:r>
          </a:p>
        </p:txBody>
      </p:sp>
      <p:sp>
        <p:nvSpPr>
          <p:cNvPr id="4" name="Shape 510"/>
          <p:cNvSpPr txBox="1"/>
          <p:nvPr/>
        </p:nvSpPr>
        <p:spPr>
          <a:xfrm>
            <a:off x="1665514" y="1085850"/>
            <a:ext cx="6049736" cy="3788569"/>
          </a:xfrm>
          <a:prstGeom prst="rect">
            <a:avLst/>
          </a:prstGeom>
          <a:noFill/>
          <a:ln>
            <a:noFill/>
          </a:ln>
        </p:spPr>
        <p:txBody>
          <a:bodyPr lIns="125700" tIns="62850" rIns="125700" bIns="62850" anchor="t" anchorCtr="0">
            <a:noAutofit/>
          </a:bodyPr>
          <a:lstStyle/>
          <a:p>
            <a:pPr>
              <a:buClr>
                <a:srgbClr val="0E1012"/>
              </a:buClr>
              <a:buSzPct val="25000"/>
            </a:pPr>
            <a:r>
              <a:rPr lang="en" sz="1050" b="1" dirty="0">
                <a:solidFill>
                  <a:srgbClr val="0E1012"/>
                </a:solidFill>
                <a:latin typeface="Courier New"/>
                <a:ea typeface="Courier New"/>
                <a:cs typeface="Courier New"/>
                <a:sym typeface="Courier New"/>
              </a:rPr>
              <a: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name: install and start apache</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hosts: web</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vars: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http_port: 80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max_clients: 200</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remote_user: root</a:t>
            </a:r>
          </a:p>
          <a:p>
            <a:pPr>
              <a:spcBef>
                <a:spcPts val="450"/>
              </a:spcBef>
              <a:buClr>
                <a:schemeClr val="dk1"/>
              </a:buClr>
            </a:pPr>
            <a:endParaRPr sz="1050" b="1" dirty="0">
              <a:solidFill>
                <a:srgbClr val="0E1012"/>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tasks:</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a:t>
            </a:r>
            <a:r>
              <a:rPr lang="en" sz="1800" b="1" dirty="0">
                <a:solidFill>
                  <a:srgbClr val="FF0000"/>
                </a:solidFill>
                <a:latin typeface="Courier New"/>
                <a:ea typeface="Courier New"/>
                <a:cs typeface="Courier New"/>
                <a:sym typeface="Courier New"/>
              </a:rPr>
              <a:t>install httpd</a:t>
            </a:r>
            <a:endParaRPr lang="en" sz="1050" b="1" dirty="0">
              <a:solidFill>
                <a:srgbClr val="FF0000"/>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yum: pkg=httpd state=latest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write the apache config file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template: src=/srv/httpd.j2 dest=/etc/httpd.conf</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start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service: name=httpd state=running</a:t>
            </a:r>
          </a:p>
        </p:txBody>
      </p:sp>
      <p:pic>
        <p:nvPicPr>
          <p:cNvPr id="7" name="Shape 512" descr="5067471752_1fa8a4ab15.jpg"/>
          <p:cNvPicPr preferRelativeResize="0"/>
          <p:nvPr/>
        </p:nvPicPr>
        <p:blipFill>
          <a:blip r:embed="rId2">
            <a:alphaModFix/>
          </a:blip>
          <a:stretch>
            <a:fillRect/>
          </a:stretch>
        </p:blipFill>
        <p:spPr>
          <a:xfrm>
            <a:off x="5429250" y="1071919"/>
            <a:ext cx="2228850" cy="2471381"/>
          </a:xfrm>
          <a:prstGeom prst="rect">
            <a:avLst/>
          </a:prstGeom>
          <a:noFill/>
          <a:ln>
            <a:noFill/>
          </a:ln>
        </p:spPr>
      </p:pic>
    </p:spTree>
    <p:extLst>
      <p:ext uri="{BB962C8B-B14F-4D97-AF65-F5344CB8AC3E}">
        <p14:creationId xmlns:p14="http://schemas.microsoft.com/office/powerpoint/2010/main" val="37505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Playbook - Tasks</a:t>
            </a:r>
          </a:p>
        </p:txBody>
      </p:sp>
      <p:sp>
        <p:nvSpPr>
          <p:cNvPr id="4" name="Shape 510"/>
          <p:cNvSpPr txBox="1"/>
          <p:nvPr/>
        </p:nvSpPr>
        <p:spPr>
          <a:xfrm>
            <a:off x="1665514" y="1085850"/>
            <a:ext cx="6049736" cy="3788569"/>
          </a:xfrm>
          <a:prstGeom prst="rect">
            <a:avLst/>
          </a:prstGeom>
          <a:noFill/>
          <a:ln>
            <a:noFill/>
          </a:ln>
        </p:spPr>
        <p:txBody>
          <a:bodyPr lIns="125700" tIns="62850" rIns="125700" bIns="62850" anchor="t" anchorCtr="0">
            <a:noAutofit/>
          </a:bodyPr>
          <a:lstStyle/>
          <a:p>
            <a:pPr>
              <a:buClr>
                <a:srgbClr val="0E1012"/>
              </a:buClr>
              <a:buSzPct val="25000"/>
            </a:pPr>
            <a:r>
              <a:rPr lang="en" sz="1050" b="1" dirty="0">
                <a:solidFill>
                  <a:srgbClr val="0E1012"/>
                </a:solidFill>
                <a:latin typeface="Courier New"/>
                <a:ea typeface="Courier New"/>
                <a:cs typeface="Courier New"/>
                <a:sym typeface="Courier New"/>
              </a:rPr>
              <a: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name: install and start apache</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hosts: web</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vars: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http_port: 80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max_clients: 200</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remote_user: root</a:t>
            </a:r>
          </a:p>
          <a:p>
            <a:pPr>
              <a:spcBef>
                <a:spcPts val="450"/>
              </a:spcBef>
              <a:buClr>
                <a:schemeClr val="dk1"/>
              </a:buClr>
            </a:pPr>
            <a:endParaRPr sz="1050" b="1" dirty="0">
              <a:solidFill>
                <a:srgbClr val="0E1012"/>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tasks:</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install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yum: pkg=httpd state=latest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a:t>
            </a:r>
            <a:r>
              <a:rPr lang="en" sz="1800" b="1" dirty="0">
                <a:solidFill>
                  <a:srgbClr val="FF0000"/>
                </a:solidFill>
                <a:latin typeface="Courier New"/>
                <a:ea typeface="Courier New"/>
                <a:cs typeface="Courier New"/>
                <a:sym typeface="Courier New"/>
              </a:rPr>
              <a:t>write the apache config file     </a:t>
            </a:r>
            <a:endParaRPr lang="en" sz="1050" b="1" dirty="0">
              <a:solidFill>
                <a:srgbClr val="FF0000"/>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template: src=/srv/httpd.j2 dest=/etc/httpd.conf</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start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service: name=httpd state=running</a:t>
            </a:r>
          </a:p>
        </p:txBody>
      </p:sp>
      <p:pic>
        <p:nvPicPr>
          <p:cNvPr id="7" name="Shape 512" descr="5067471752_1fa8a4ab15.jpg"/>
          <p:cNvPicPr preferRelativeResize="0"/>
          <p:nvPr/>
        </p:nvPicPr>
        <p:blipFill>
          <a:blip r:embed="rId2">
            <a:alphaModFix/>
          </a:blip>
          <a:stretch>
            <a:fillRect/>
          </a:stretch>
        </p:blipFill>
        <p:spPr>
          <a:xfrm>
            <a:off x="5429250" y="1071919"/>
            <a:ext cx="2228850" cy="2471381"/>
          </a:xfrm>
          <a:prstGeom prst="rect">
            <a:avLst/>
          </a:prstGeom>
          <a:noFill/>
          <a:ln>
            <a:noFill/>
          </a:ln>
        </p:spPr>
      </p:pic>
    </p:spTree>
    <p:extLst>
      <p:ext uri="{BB962C8B-B14F-4D97-AF65-F5344CB8AC3E}">
        <p14:creationId xmlns:p14="http://schemas.microsoft.com/office/powerpoint/2010/main" val="3839431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49" y="26484"/>
            <a:ext cx="6516853" cy="632055"/>
          </a:xfrm>
          <a:prstGeom prst="rect">
            <a:avLst/>
          </a:prstGeom>
          <a:noFill/>
          <a:ln>
            <a:noFill/>
          </a:ln>
        </p:spPr>
        <p:txBody>
          <a:bodyPr lIns="91425" tIns="91425" rIns="91425" bIns="91425" anchor="b" anchorCtr="0">
            <a:noAutofit/>
          </a:bodyPr>
          <a:lstStyle/>
          <a:p>
            <a:r>
              <a:rPr lang="en-US" sz="2800" b="1" dirty="0">
                <a:solidFill>
                  <a:srgbClr val="FF0000"/>
                </a:solidFill>
              </a:rPr>
              <a:t>What You Will Learn</a:t>
            </a:r>
          </a:p>
        </p:txBody>
      </p:sp>
      <p:sp>
        <p:nvSpPr>
          <p:cNvPr id="237" name="Shape 237"/>
          <p:cNvSpPr txBox="1"/>
          <p:nvPr/>
        </p:nvSpPr>
        <p:spPr>
          <a:xfrm>
            <a:off x="269966" y="646160"/>
            <a:ext cx="8691154" cy="3693430"/>
          </a:xfrm>
          <a:prstGeom prst="rect">
            <a:avLst/>
          </a:prstGeom>
          <a:noFill/>
          <a:ln>
            <a:noFill/>
          </a:ln>
        </p:spPr>
        <p:txBody>
          <a:bodyPr lIns="91425" tIns="91425" rIns="91425" bIns="91425" anchor="t" anchorCtr="0">
            <a:noAutofit/>
          </a:bodyPr>
          <a:lstStyle/>
          <a:p>
            <a:r>
              <a:rPr lang="en-US" sz="2400" dirty="0"/>
              <a:t>Ansible is capable of handling many powerful automation tasks with the flexibility to adapt to many environments and workflows. With Ansible, users can very quickly get up and running to do real work.</a:t>
            </a:r>
            <a:br>
              <a:rPr lang="en-US" sz="2400" dirty="0"/>
            </a:br>
            <a:endParaRPr lang="en-US" sz="2400" dirty="0"/>
          </a:p>
          <a:p>
            <a:pPr marL="342900" indent="-342900">
              <a:buFont typeface="Arial" panose="020B0604020202020204" pitchFamily="34" charset="0"/>
              <a:buChar char="•"/>
            </a:pPr>
            <a:r>
              <a:rPr lang="en-US" sz="2400" dirty="0"/>
              <a:t>What is Ansible and The Ansible Way</a:t>
            </a:r>
          </a:p>
          <a:p>
            <a:pPr marL="342900" indent="-342900">
              <a:buFont typeface="Arial" panose="020B0604020202020204" pitchFamily="34" charset="0"/>
              <a:buChar char="•"/>
            </a:pPr>
            <a:r>
              <a:rPr lang="en-US" sz="2400" dirty="0"/>
              <a:t>Installing Ansible</a:t>
            </a:r>
          </a:p>
          <a:p>
            <a:pPr marL="342900" indent="-342900">
              <a:buFont typeface="Arial" panose="020B0604020202020204" pitchFamily="34" charset="0"/>
              <a:buChar char="•"/>
            </a:pPr>
            <a:r>
              <a:rPr lang="en-US" sz="2400" dirty="0"/>
              <a:t>How Ansible Works and its Key Components</a:t>
            </a:r>
          </a:p>
          <a:p>
            <a:pPr marL="342900" indent="-342900">
              <a:buFont typeface="Arial" panose="020B0604020202020204" pitchFamily="34" charset="0"/>
              <a:buChar char="•"/>
            </a:pPr>
            <a:r>
              <a:rPr lang="en-US" sz="2400" dirty="0"/>
              <a:t>Ad-Hoc Commands</a:t>
            </a:r>
          </a:p>
          <a:p>
            <a:pPr marL="342900" indent="-342900">
              <a:buFont typeface="Arial" panose="020B0604020202020204" pitchFamily="34" charset="0"/>
              <a:buChar char="•"/>
            </a:pPr>
            <a:r>
              <a:rPr lang="en-US" sz="2400" dirty="0"/>
              <a:t>Playbook Basics</a:t>
            </a:r>
          </a:p>
          <a:p>
            <a:pPr marL="342900" indent="-342900">
              <a:buFont typeface="Arial" panose="020B0604020202020204" pitchFamily="34" charset="0"/>
              <a:buChar char="•"/>
            </a:pPr>
            <a:r>
              <a:rPr lang="en-US" sz="2400" dirty="0"/>
              <a:t>Reuse and Redistribution of Ansible Content with Roles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7">
                                            <p:txEl>
                                              <p:pRg st="5" end="5"/>
                                            </p:txEl>
                                          </p:spTgt>
                                        </p:tgtEl>
                                        <p:attrNameLst>
                                          <p:attrName>style.visibility</p:attrName>
                                        </p:attrNameLst>
                                      </p:cBhvr>
                                      <p:to>
                                        <p:strVal val="visible"/>
                                      </p:to>
                                    </p:set>
                                    <p:animEffect transition="in" filter="fade">
                                      <p:cBhvr>
                                        <p:cTn id="32" dur="500"/>
                                        <p:tgtEl>
                                          <p:spTgt spid="2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7">
                                            <p:txEl>
                                              <p:pRg st="6" end="6"/>
                                            </p:txEl>
                                          </p:spTgt>
                                        </p:tgtEl>
                                        <p:attrNameLst>
                                          <p:attrName>style.visibility</p:attrName>
                                        </p:attrNameLst>
                                      </p:cBhvr>
                                      <p:to>
                                        <p:strVal val="visible"/>
                                      </p:to>
                                    </p:set>
                                    <p:animEffect transition="in" filter="fade">
                                      <p:cBhvr>
                                        <p:cTn id="37" dur="500"/>
                                        <p:tgtEl>
                                          <p:spTgt spid="2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Playbook - Tasks</a:t>
            </a:r>
          </a:p>
        </p:txBody>
      </p:sp>
      <p:sp>
        <p:nvSpPr>
          <p:cNvPr id="4" name="Shape 510"/>
          <p:cNvSpPr txBox="1"/>
          <p:nvPr/>
        </p:nvSpPr>
        <p:spPr>
          <a:xfrm>
            <a:off x="1665514" y="1085850"/>
            <a:ext cx="6049736" cy="3788569"/>
          </a:xfrm>
          <a:prstGeom prst="rect">
            <a:avLst/>
          </a:prstGeom>
          <a:noFill/>
          <a:ln>
            <a:noFill/>
          </a:ln>
        </p:spPr>
        <p:txBody>
          <a:bodyPr lIns="125700" tIns="62850" rIns="125700" bIns="62850" anchor="t" anchorCtr="0">
            <a:noAutofit/>
          </a:bodyPr>
          <a:lstStyle/>
          <a:p>
            <a:pPr>
              <a:buClr>
                <a:srgbClr val="0E1012"/>
              </a:buClr>
              <a:buSzPct val="25000"/>
            </a:pPr>
            <a:r>
              <a:rPr lang="en" sz="1050" b="1" dirty="0">
                <a:solidFill>
                  <a:srgbClr val="0E1012"/>
                </a:solidFill>
                <a:latin typeface="Courier New"/>
                <a:ea typeface="Courier New"/>
                <a:cs typeface="Courier New"/>
                <a:sym typeface="Courier New"/>
              </a:rPr>
              <a: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name: install and start apache</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hosts: web</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vars: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http_port: 80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max_clients: 200</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remote_user: root</a:t>
            </a:r>
          </a:p>
          <a:p>
            <a:pPr>
              <a:spcBef>
                <a:spcPts val="450"/>
              </a:spcBef>
              <a:buClr>
                <a:schemeClr val="dk1"/>
              </a:buClr>
            </a:pPr>
            <a:endParaRPr sz="1050" b="1" dirty="0">
              <a:solidFill>
                <a:srgbClr val="0E1012"/>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tasks:</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install httpd</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yum: pkg=httpd state=latest</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write the apache config file     </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template: src=/srv/httpd.j2 dest=/etc/httpd.conf</a:t>
            </a: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 name: </a:t>
            </a:r>
            <a:r>
              <a:rPr lang="en" sz="1800" b="1" dirty="0">
                <a:solidFill>
                  <a:srgbClr val="FF0000"/>
                </a:solidFill>
                <a:latin typeface="Courier New"/>
                <a:ea typeface="Courier New"/>
                <a:cs typeface="Courier New"/>
                <a:sym typeface="Courier New"/>
              </a:rPr>
              <a:t>start httpd</a:t>
            </a:r>
            <a:endParaRPr lang="en" sz="1050" b="1" dirty="0">
              <a:solidFill>
                <a:srgbClr val="FF0000"/>
              </a:solidFill>
              <a:latin typeface="Courier New"/>
              <a:ea typeface="Courier New"/>
              <a:cs typeface="Courier New"/>
              <a:sym typeface="Courier New"/>
            </a:endParaRPr>
          </a:p>
          <a:p>
            <a:pPr>
              <a:spcBef>
                <a:spcPts val="450"/>
              </a:spcBef>
              <a:buClr>
                <a:srgbClr val="0E1012"/>
              </a:buClr>
              <a:buSzPct val="25000"/>
            </a:pPr>
            <a:r>
              <a:rPr lang="en" sz="1050" b="1" dirty="0">
                <a:solidFill>
                  <a:srgbClr val="0E1012"/>
                </a:solidFill>
                <a:latin typeface="Courier New"/>
                <a:ea typeface="Courier New"/>
                <a:cs typeface="Courier New"/>
                <a:sym typeface="Courier New"/>
              </a:rPr>
              <a:t>    service: name=httpd state=running</a:t>
            </a:r>
          </a:p>
        </p:txBody>
      </p:sp>
      <p:pic>
        <p:nvPicPr>
          <p:cNvPr id="7" name="Shape 512" descr="5067471752_1fa8a4ab15.jpg"/>
          <p:cNvPicPr preferRelativeResize="0"/>
          <p:nvPr/>
        </p:nvPicPr>
        <p:blipFill>
          <a:blip r:embed="rId2">
            <a:alphaModFix/>
          </a:blip>
          <a:stretch>
            <a:fillRect/>
          </a:stretch>
        </p:blipFill>
        <p:spPr>
          <a:xfrm>
            <a:off x="5429250" y="1071919"/>
            <a:ext cx="2228850" cy="2471381"/>
          </a:xfrm>
          <a:prstGeom prst="rect">
            <a:avLst/>
          </a:prstGeom>
          <a:noFill/>
          <a:ln>
            <a:noFill/>
          </a:ln>
        </p:spPr>
      </p:pic>
    </p:spTree>
    <p:extLst>
      <p:ext uri="{BB962C8B-B14F-4D97-AF65-F5344CB8AC3E}">
        <p14:creationId xmlns:p14="http://schemas.microsoft.com/office/powerpoint/2010/main" val="164256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3"/>
          <p:cNvSpPr>
            <a:spLocks noGrp="1"/>
          </p:cNvSpPr>
          <p:nvPr>
            <p:ph type="title"/>
          </p:nvPr>
        </p:nvSpPr>
        <p:spPr>
          <a:xfrm>
            <a:off x="1657350" y="-685800"/>
            <a:ext cx="5829300" cy="1028700"/>
          </a:xfrm>
          <a:prstGeom prst="rect">
            <a:avLst/>
          </a:prstGeom>
        </p:spPr>
        <p:txBody>
          <a:bodyPr anchor="b">
            <a:normAutofit/>
          </a:bodyPr>
          <a:lstStyle/>
          <a:p>
            <a:pPr algn="l">
              <a:defRPr/>
            </a:pPr>
            <a:r>
              <a:rPr lang="en-US" sz="1500" dirty="0">
                <a:solidFill>
                  <a:schemeClr val="accent6"/>
                </a:solidFill>
                <a:ea typeface="+mj-ea"/>
                <a:cs typeface="+mj-cs"/>
              </a:rPr>
              <a:t>How </a:t>
            </a:r>
            <a:r>
              <a:rPr lang="en-US" sz="1500" dirty="0">
                <a:solidFill>
                  <a:schemeClr val="accent1"/>
                </a:solidFill>
                <a:ea typeface="+mj-ea"/>
                <a:cs typeface="+mj-cs"/>
              </a:rPr>
              <a:t>ANSIBLE</a:t>
            </a:r>
            <a:r>
              <a:rPr lang="en-US" sz="1500" dirty="0">
                <a:solidFill>
                  <a:schemeClr val="accent6"/>
                </a:solidFill>
                <a:ea typeface="+mj-ea"/>
                <a:cs typeface="+mj-cs"/>
              </a:rPr>
              <a:t> Works – at scale</a:t>
            </a:r>
          </a:p>
        </p:txBody>
      </p:sp>
      <p:pic>
        <p:nvPicPr>
          <p:cNvPr id="5" name="Shape 519" descr="43-ansible-multi-node-deployment-workflow2.png"/>
          <p:cNvPicPr preferRelativeResize="0"/>
          <p:nvPr/>
        </p:nvPicPr>
        <p:blipFill rotWithShape="1">
          <a:blip r:embed="rId2">
            <a:alphaModFix/>
          </a:blip>
          <a:srcRect l="-4960" r="4960"/>
          <a:stretch/>
        </p:blipFill>
        <p:spPr>
          <a:xfrm>
            <a:off x="971550" y="514350"/>
            <a:ext cx="6915150" cy="3951515"/>
          </a:xfrm>
          <a:prstGeom prst="rect">
            <a:avLst/>
          </a:prstGeom>
          <a:noFill/>
          <a:ln>
            <a:noFill/>
          </a:ln>
        </p:spPr>
      </p:pic>
    </p:spTree>
    <p:extLst>
      <p:ext uri="{BB962C8B-B14F-4D97-AF65-F5344CB8AC3E}">
        <p14:creationId xmlns:p14="http://schemas.microsoft.com/office/powerpoint/2010/main" val="1582857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D9B1F-502B-45F9-B1C6-92BDD7CE7DC7}"/>
              </a:ext>
            </a:extLst>
          </p:cNvPr>
          <p:cNvPicPr>
            <a:picLocks noChangeAspect="1"/>
          </p:cNvPicPr>
          <p:nvPr/>
        </p:nvPicPr>
        <p:blipFill>
          <a:blip r:embed="rId2"/>
          <a:stretch>
            <a:fillRect/>
          </a:stretch>
        </p:blipFill>
        <p:spPr>
          <a:xfrm>
            <a:off x="0" y="329273"/>
            <a:ext cx="9144000" cy="4484954"/>
          </a:xfrm>
          <a:prstGeom prst="rect">
            <a:avLst/>
          </a:prstGeom>
        </p:spPr>
      </p:pic>
    </p:spTree>
    <p:extLst>
      <p:ext uri="{BB962C8B-B14F-4D97-AF65-F5344CB8AC3E}">
        <p14:creationId xmlns:p14="http://schemas.microsoft.com/office/powerpoint/2010/main" val="2721527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6BBF5-657F-444B-BC55-40B3DA7600E9}"/>
              </a:ext>
            </a:extLst>
          </p:cNvPr>
          <p:cNvPicPr>
            <a:picLocks noChangeAspect="1"/>
          </p:cNvPicPr>
          <p:nvPr/>
        </p:nvPicPr>
        <p:blipFill>
          <a:blip r:embed="rId2"/>
          <a:stretch>
            <a:fillRect/>
          </a:stretch>
        </p:blipFill>
        <p:spPr>
          <a:xfrm>
            <a:off x="0" y="611299"/>
            <a:ext cx="9144000" cy="3920901"/>
          </a:xfrm>
          <a:prstGeom prst="rect">
            <a:avLst/>
          </a:prstGeom>
        </p:spPr>
      </p:pic>
    </p:spTree>
    <p:extLst>
      <p:ext uri="{BB962C8B-B14F-4D97-AF65-F5344CB8AC3E}">
        <p14:creationId xmlns:p14="http://schemas.microsoft.com/office/powerpoint/2010/main" val="163362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0656-AC32-4B31-96A2-0FE556B139F9}"/>
              </a:ext>
            </a:extLst>
          </p:cNvPr>
          <p:cNvPicPr>
            <a:picLocks noChangeAspect="1"/>
          </p:cNvPicPr>
          <p:nvPr/>
        </p:nvPicPr>
        <p:blipFill>
          <a:blip r:embed="rId2"/>
          <a:stretch>
            <a:fillRect/>
          </a:stretch>
        </p:blipFill>
        <p:spPr>
          <a:xfrm>
            <a:off x="0" y="681724"/>
            <a:ext cx="9144000" cy="3780052"/>
          </a:xfrm>
          <a:prstGeom prst="rect">
            <a:avLst/>
          </a:prstGeom>
        </p:spPr>
      </p:pic>
    </p:spTree>
    <p:extLst>
      <p:ext uri="{BB962C8B-B14F-4D97-AF65-F5344CB8AC3E}">
        <p14:creationId xmlns:p14="http://schemas.microsoft.com/office/powerpoint/2010/main" val="4082709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0308D-D354-425A-AF28-5A7694FCB22B}"/>
              </a:ext>
            </a:extLst>
          </p:cNvPr>
          <p:cNvPicPr>
            <a:picLocks noChangeAspect="1"/>
          </p:cNvPicPr>
          <p:nvPr/>
        </p:nvPicPr>
        <p:blipFill>
          <a:blip r:embed="rId2"/>
          <a:stretch>
            <a:fillRect/>
          </a:stretch>
        </p:blipFill>
        <p:spPr>
          <a:xfrm>
            <a:off x="969265" y="170330"/>
            <a:ext cx="7205469" cy="4464424"/>
          </a:xfrm>
          <a:prstGeom prst="rect">
            <a:avLst/>
          </a:prstGeom>
        </p:spPr>
      </p:pic>
    </p:spTree>
    <p:extLst>
      <p:ext uri="{BB962C8B-B14F-4D97-AF65-F5344CB8AC3E}">
        <p14:creationId xmlns:p14="http://schemas.microsoft.com/office/powerpoint/2010/main" val="1886350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19926-26BE-4DE3-A4BF-D00F3E91CB45}"/>
              </a:ext>
            </a:extLst>
          </p:cNvPr>
          <p:cNvPicPr>
            <a:picLocks noChangeAspect="1"/>
          </p:cNvPicPr>
          <p:nvPr/>
        </p:nvPicPr>
        <p:blipFill>
          <a:blip r:embed="rId2"/>
          <a:stretch>
            <a:fillRect/>
          </a:stretch>
        </p:blipFill>
        <p:spPr>
          <a:xfrm>
            <a:off x="0" y="1076174"/>
            <a:ext cx="9144000" cy="2991151"/>
          </a:xfrm>
          <a:prstGeom prst="rect">
            <a:avLst/>
          </a:prstGeom>
        </p:spPr>
      </p:pic>
    </p:spTree>
    <p:extLst>
      <p:ext uri="{BB962C8B-B14F-4D97-AF65-F5344CB8AC3E}">
        <p14:creationId xmlns:p14="http://schemas.microsoft.com/office/powerpoint/2010/main" val="10880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C9886-1153-4371-9FA4-C59686ECD1F6}"/>
              </a:ext>
            </a:extLst>
          </p:cNvPr>
          <p:cNvPicPr>
            <a:picLocks noChangeAspect="1"/>
          </p:cNvPicPr>
          <p:nvPr/>
        </p:nvPicPr>
        <p:blipFill>
          <a:blip r:embed="rId2"/>
          <a:stretch>
            <a:fillRect/>
          </a:stretch>
        </p:blipFill>
        <p:spPr>
          <a:xfrm>
            <a:off x="0" y="623738"/>
            <a:ext cx="9144000" cy="3896023"/>
          </a:xfrm>
          <a:prstGeom prst="rect">
            <a:avLst/>
          </a:prstGeom>
        </p:spPr>
      </p:pic>
    </p:spTree>
    <p:extLst>
      <p:ext uri="{BB962C8B-B14F-4D97-AF65-F5344CB8AC3E}">
        <p14:creationId xmlns:p14="http://schemas.microsoft.com/office/powerpoint/2010/main" val="2064288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CFB30D-C169-4B0F-87AC-CD9EC4AF5BB2}"/>
              </a:ext>
            </a:extLst>
          </p:cNvPr>
          <p:cNvSpPr/>
          <p:nvPr/>
        </p:nvSpPr>
        <p:spPr>
          <a:xfrm>
            <a:off x="0" y="0"/>
            <a:ext cx="9144000" cy="4739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t>Lab 2 :</a:t>
            </a:r>
            <a:r>
              <a:rPr lang="en-US" sz="4000" dirty="0" err="1"/>
              <a:t>Adhoc_Commands</a:t>
            </a:r>
            <a:endParaRPr lang="en-US" sz="4000" dirty="0"/>
          </a:p>
        </p:txBody>
      </p:sp>
    </p:spTree>
    <p:extLst>
      <p:ext uri="{BB962C8B-B14F-4D97-AF65-F5344CB8AC3E}">
        <p14:creationId xmlns:p14="http://schemas.microsoft.com/office/powerpoint/2010/main" val="2331712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359A7F-7E6D-4B0B-9E2F-7F09515282D1}"/>
              </a:ext>
            </a:extLst>
          </p:cNvPr>
          <p:cNvPicPr>
            <a:picLocks noChangeAspect="1"/>
          </p:cNvPicPr>
          <p:nvPr/>
        </p:nvPicPr>
        <p:blipFill>
          <a:blip r:embed="rId2"/>
          <a:stretch>
            <a:fillRect/>
          </a:stretch>
        </p:blipFill>
        <p:spPr>
          <a:xfrm>
            <a:off x="0" y="490255"/>
            <a:ext cx="9144000" cy="4162990"/>
          </a:xfrm>
          <a:prstGeom prst="rect">
            <a:avLst/>
          </a:prstGeom>
        </p:spPr>
      </p:pic>
    </p:spTree>
    <p:extLst>
      <p:ext uri="{BB962C8B-B14F-4D97-AF65-F5344CB8AC3E}">
        <p14:creationId xmlns:p14="http://schemas.microsoft.com/office/powerpoint/2010/main" val="3338626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pPr>
              <a:defRPr/>
            </a:pPr>
            <a:r>
              <a:rPr lang="en-US" sz="1500" dirty="0">
                <a:solidFill>
                  <a:schemeClr val="tx1"/>
                </a:solidFill>
                <a:ea typeface="+mj-ea"/>
                <a:cs typeface="+mj-cs"/>
              </a:rPr>
              <a:t>WHAT IS </a:t>
            </a:r>
            <a:r>
              <a:rPr lang="en-US" sz="1500" b="1" dirty="0">
                <a:solidFill>
                  <a:srgbClr val="FF0000"/>
                </a:solidFill>
                <a:ea typeface="+mj-ea"/>
                <a:cs typeface="+mj-cs"/>
              </a:rPr>
              <a:t>ANSIBLE</a:t>
            </a:r>
            <a:r>
              <a:rPr lang="en-US" sz="1500" dirty="0">
                <a:solidFill>
                  <a:schemeClr val="accent6"/>
                </a:solidFill>
                <a:ea typeface="+mj-ea"/>
                <a:cs typeface="+mj-cs"/>
              </a:rPr>
              <a:t>?</a:t>
            </a:r>
          </a:p>
        </p:txBody>
      </p:sp>
      <p:sp>
        <p:nvSpPr>
          <p:cNvPr id="7" name="Content Placeholder 6"/>
          <p:cNvSpPr txBox="1">
            <a:spLocks/>
          </p:cNvSpPr>
          <p:nvPr/>
        </p:nvSpPr>
        <p:spPr>
          <a:xfrm>
            <a:off x="685800" y="1143001"/>
            <a:ext cx="4591594" cy="2857499"/>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2000" kern="1200">
                <a:solidFill>
                  <a:schemeClr val="tx2">
                    <a:lumMod val="75000"/>
                  </a:schemeClr>
                </a:solidFill>
                <a:latin typeface="Open Sans"/>
                <a:ea typeface="+mn-ea"/>
                <a:cs typeface="+mn-cs"/>
              </a:defRPr>
            </a:lvl1pPr>
            <a:lvl2pPr marL="742950" indent="-285750" algn="l" defTabSz="457200" rtl="0" eaLnBrk="1" latinLnBrk="0" hangingPunct="1">
              <a:spcBef>
                <a:spcPct val="20000"/>
              </a:spcBef>
              <a:buFont typeface="Arial"/>
              <a:buChar char="–"/>
              <a:defRPr sz="1600" kern="1200">
                <a:solidFill>
                  <a:schemeClr val="tx2">
                    <a:lumMod val="75000"/>
                  </a:schemeClr>
                </a:solidFill>
                <a:latin typeface="Open Sans"/>
                <a:ea typeface="+mn-ea"/>
                <a:cs typeface="+mn-cs"/>
              </a:defRPr>
            </a:lvl2pPr>
            <a:lvl3pPr marL="1143000" indent="-228600" algn="l" defTabSz="457200" rtl="0" eaLnBrk="1" latinLnBrk="0" hangingPunct="1">
              <a:spcBef>
                <a:spcPct val="20000"/>
              </a:spcBef>
              <a:buFont typeface="Arial"/>
              <a:buChar char="•"/>
              <a:defRPr sz="1600" kern="1200">
                <a:solidFill>
                  <a:schemeClr val="tx2">
                    <a:lumMod val="75000"/>
                  </a:schemeClr>
                </a:solidFill>
                <a:latin typeface="Open Sans"/>
                <a:ea typeface="+mn-ea"/>
                <a:cs typeface="+mn-cs"/>
              </a:defRPr>
            </a:lvl3pPr>
            <a:lvl4pPr marL="1600200" indent="-228600" algn="l" defTabSz="457200" rtl="0" eaLnBrk="1" latinLnBrk="0" hangingPunct="1">
              <a:spcBef>
                <a:spcPct val="20000"/>
              </a:spcBef>
              <a:buFont typeface="Arial"/>
              <a:buChar char="–"/>
              <a:defRPr sz="1600" kern="1200">
                <a:solidFill>
                  <a:schemeClr val="tx2">
                    <a:lumMod val="75000"/>
                  </a:schemeClr>
                </a:solidFill>
                <a:latin typeface="Open Sans"/>
                <a:ea typeface="+mn-ea"/>
                <a:cs typeface="+mn-cs"/>
              </a:defRPr>
            </a:lvl4pPr>
            <a:lvl5pPr marL="2057400" indent="-228600" algn="l" defTabSz="457200" rtl="0" eaLnBrk="1" latinLnBrk="0" hangingPunct="1">
              <a:spcBef>
                <a:spcPct val="20000"/>
              </a:spcBef>
              <a:buFont typeface="Arial"/>
              <a:buChar char="»"/>
              <a:defRPr sz="1600" kern="1200">
                <a:solidFill>
                  <a:schemeClr val="tx2">
                    <a:lumMod val="75000"/>
                  </a:schemeClr>
                </a:solidFill>
                <a:latin typeface="Open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latin typeface="Overpass" charset="0"/>
                <a:ea typeface="Overpass" charset="0"/>
                <a:cs typeface="Overpass" charset="0"/>
              </a:rPr>
              <a:t>It’s an automation engine - </a:t>
            </a:r>
            <a:r>
              <a:rPr lang="en-US" b="1" dirty="0">
                <a:solidFill>
                  <a:schemeClr val="tx1"/>
                </a:solidFill>
                <a:latin typeface="Overpass" charset="0"/>
                <a:ea typeface="Overpass" charset="0"/>
                <a:cs typeface="Overpass" charset="0"/>
              </a:rPr>
              <a:t>Ansible</a:t>
            </a:r>
          </a:p>
          <a:p>
            <a:endParaRPr lang="en-US" sz="1500" dirty="0">
              <a:solidFill>
                <a:schemeClr val="tx2"/>
              </a:solidFill>
              <a:latin typeface="Overpass" charset="0"/>
              <a:ea typeface="Overpass" charset="0"/>
              <a:cs typeface="Overpass" charset="0"/>
            </a:endParaRPr>
          </a:p>
          <a:p>
            <a:pPr marL="0" indent="0">
              <a:buNone/>
            </a:pPr>
            <a:endParaRPr lang="en-US" sz="1500" dirty="0">
              <a:latin typeface="Overpass" charset="0"/>
              <a:ea typeface="Overpass" charset="0"/>
              <a:cs typeface="Overpass" charset="0"/>
            </a:endParaRPr>
          </a:p>
        </p:txBody>
      </p:sp>
      <p:pic>
        <p:nvPicPr>
          <p:cNvPr id="14" name="Picture 13" descr="tower-scree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05600" y="2145573"/>
            <a:ext cx="3349442" cy="257175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00850" y="0"/>
            <a:ext cx="1087344" cy="638224"/>
          </a:xfrm>
          <a:prstGeom prst="rect">
            <a:avLst/>
          </a:prstGeom>
        </p:spPr>
      </p:pic>
      <p:sp>
        <p:nvSpPr>
          <p:cNvPr id="5" name="TextBox 4"/>
          <p:cNvSpPr txBox="1"/>
          <p:nvPr/>
        </p:nvSpPr>
        <p:spPr>
          <a:xfrm>
            <a:off x="972094" y="2061865"/>
            <a:ext cx="2991525" cy="461665"/>
          </a:xfrm>
          <a:prstGeom prst="rect">
            <a:avLst/>
          </a:prstGeom>
          <a:noFill/>
        </p:spPr>
        <p:txBody>
          <a:bodyPr wrap="none" rtlCol="0">
            <a:spAutoFit/>
          </a:bodyPr>
          <a:lstStyle/>
          <a:p>
            <a:r>
              <a:rPr lang="en-US" sz="2400" dirty="0"/>
              <a:t>Automate What????</a:t>
            </a:r>
          </a:p>
        </p:txBody>
      </p:sp>
    </p:spTree>
    <p:extLst>
      <p:ext uri="{BB962C8B-B14F-4D97-AF65-F5344CB8AC3E}">
        <p14:creationId xmlns:p14="http://schemas.microsoft.com/office/powerpoint/2010/main" val="137919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C3AFB-0ED7-4F47-BE24-6D3D24871E30}"/>
              </a:ext>
            </a:extLst>
          </p:cNvPr>
          <p:cNvPicPr>
            <a:picLocks noChangeAspect="1"/>
          </p:cNvPicPr>
          <p:nvPr/>
        </p:nvPicPr>
        <p:blipFill>
          <a:blip r:embed="rId2"/>
          <a:stretch>
            <a:fillRect/>
          </a:stretch>
        </p:blipFill>
        <p:spPr>
          <a:xfrm>
            <a:off x="0" y="805379"/>
            <a:ext cx="9144000" cy="3532742"/>
          </a:xfrm>
          <a:prstGeom prst="rect">
            <a:avLst/>
          </a:prstGeom>
        </p:spPr>
      </p:pic>
    </p:spTree>
    <p:extLst>
      <p:ext uri="{BB962C8B-B14F-4D97-AF65-F5344CB8AC3E}">
        <p14:creationId xmlns:p14="http://schemas.microsoft.com/office/powerpoint/2010/main" val="130800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4E70E-530B-432B-9CA4-E7CA7CB0AC63}"/>
              </a:ext>
            </a:extLst>
          </p:cNvPr>
          <p:cNvPicPr>
            <a:picLocks noChangeAspect="1"/>
          </p:cNvPicPr>
          <p:nvPr/>
        </p:nvPicPr>
        <p:blipFill>
          <a:blip r:embed="rId2"/>
          <a:stretch>
            <a:fillRect/>
          </a:stretch>
        </p:blipFill>
        <p:spPr>
          <a:xfrm>
            <a:off x="0" y="829722"/>
            <a:ext cx="9144000" cy="3484055"/>
          </a:xfrm>
          <a:prstGeom prst="rect">
            <a:avLst/>
          </a:prstGeom>
        </p:spPr>
      </p:pic>
    </p:spTree>
    <p:extLst>
      <p:ext uri="{BB962C8B-B14F-4D97-AF65-F5344CB8AC3E}">
        <p14:creationId xmlns:p14="http://schemas.microsoft.com/office/powerpoint/2010/main" val="3341276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722E1-C03A-4627-B374-D4821F09360F}"/>
              </a:ext>
            </a:extLst>
          </p:cNvPr>
          <p:cNvPicPr>
            <a:picLocks noChangeAspect="1"/>
          </p:cNvPicPr>
          <p:nvPr/>
        </p:nvPicPr>
        <p:blipFill>
          <a:blip r:embed="rId2"/>
          <a:stretch>
            <a:fillRect/>
          </a:stretch>
        </p:blipFill>
        <p:spPr>
          <a:xfrm>
            <a:off x="0" y="1364832"/>
            <a:ext cx="9144000" cy="2413836"/>
          </a:xfrm>
          <a:prstGeom prst="rect">
            <a:avLst/>
          </a:prstGeom>
        </p:spPr>
      </p:pic>
    </p:spTree>
    <p:extLst>
      <p:ext uri="{BB962C8B-B14F-4D97-AF65-F5344CB8AC3E}">
        <p14:creationId xmlns:p14="http://schemas.microsoft.com/office/powerpoint/2010/main" val="3353053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E1E0B-4EA7-448A-861A-4DD47F13B8D0}"/>
              </a:ext>
            </a:extLst>
          </p:cNvPr>
          <p:cNvPicPr>
            <a:picLocks noChangeAspect="1"/>
          </p:cNvPicPr>
          <p:nvPr/>
        </p:nvPicPr>
        <p:blipFill>
          <a:blip r:embed="rId2"/>
          <a:stretch>
            <a:fillRect/>
          </a:stretch>
        </p:blipFill>
        <p:spPr>
          <a:xfrm>
            <a:off x="0" y="679888"/>
            <a:ext cx="9144000" cy="3783724"/>
          </a:xfrm>
          <a:prstGeom prst="rect">
            <a:avLst/>
          </a:prstGeom>
        </p:spPr>
      </p:pic>
    </p:spTree>
    <p:extLst>
      <p:ext uri="{BB962C8B-B14F-4D97-AF65-F5344CB8AC3E}">
        <p14:creationId xmlns:p14="http://schemas.microsoft.com/office/powerpoint/2010/main" val="3221917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CFB30D-C169-4B0F-87AC-CD9EC4AF5BB2}"/>
              </a:ext>
            </a:extLst>
          </p:cNvPr>
          <p:cNvSpPr/>
          <p:nvPr/>
        </p:nvSpPr>
        <p:spPr>
          <a:xfrm>
            <a:off x="0" y="0"/>
            <a:ext cx="9144000" cy="4739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t>Lab 3 : </a:t>
            </a:r>
            <a:r>
              <a:rPr lang="en-US" sz="4000" dirty="0" err="1"/>
              <a:t>Simple_Playbook</a:t>
            </a:r>
            <a:r>
              <a:rPr lang="en-US" sz="4000" dirty="0"/>
              <a:t> (</a:t>
            </a:r>
            <a:r>
              <a:rPr lang="en-US" sz="4000" dirty="0" err="1"/>
              <a:t>nginx</a:t>
            </a:r>
            <a:r>
              <a:rPr lang="en-US" sz="4000" dirty="0"/>
              <a:t>)</a:t>
            </a:r>
          </a:p>
        </p:txBody>
      </p:sp>
    </p:spTree>
    <p:extLst>
      <p:ext uri="{BB962C8B-B14F-4D97-AF65-F5344CB8AC3E}">
        <p14:creationId xmlns:p14="http://schemas.microsoft.com/office/powerpoint/2010/main" val="3002763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7F0A8A-814E-4F60-A78B-A5F9378F9370}"/>
              </a:ext>
            </a:extLst>
          </p:cNvPr>
          <p:cNvPicPr>
            <a:picLocks noChangeAspect="1"/>
          </p:cNvPicPr>
          <p:nvPr/>
        </p:nvPicPr>
        <p:blipFill>
          <a:blip r:embed="rId2"/>
          <a:stretch>
            <a:fillRect/>
          </a:stretch>
        </p:blipFill>
        <p:spPr>
          <a:xfrm>
            <a:off x="0" y="620972"/>
            <a:ext cx="9144000" cy="3901555"/>
          </a:xfrm>
          <a:prstGeom prst="rect">
            <a:avLst/>
          </a:prstGeom>
        </p:spPr>
      </p:pic>
    </p:spTree>
    <p:extLst>
      <p:ext uri="{BB962C8B-B14F-4D97-AF65-F5344CB8AC3E}">
        <p14:creationId xmlns:p14="http://schemas.microsoft.com/office/powerpoint/2010/main" val="3079203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CFB30D-C169-4B0F-87AC-CD9EC4AF5BB2}"/>
              </a:ext>
            </a:extLst>
          </p:cNvPr>
          <p:cNvSpPr/>
          <p:nvPr/>
        </p:nvSpPr>
        <p:spPr>
          <a:xfrm>
            <a:off x="0" y="0"/>
            <a:ext cx="9144000" cy="4739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t>Lab 4 : </a:t>
            </a:r>
            <a:r>
              <a:rPr lang="en-US" sz="4000" dirty="0" err="1"/>
              <a:t>Basic_Playbook</a:t>
            </a:r>
            <a:r>
              <a:rPr lang="en-US" sz="4000" dirty="0"/>
              <a:t> (a more practical playbook)</a:t>
            </a:r>
          </a:p>
        </p:txBody>
      </p:sp>
    </p:spTree>
    <p:extLst>
      <p:ext uri="{BB962C8B-B14F-4D97-AF65-F5344CB8AC3E}">
        <p14:creationId xmlns:p14="http://schemas.microsoft.com/office/powerpoint/2010/main" val="1755815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C9FC0-9961-4668-99AA-72212C1017F3}"/>
              </a:ext>
            </a:extLst>
          </p:cNvPr>
          <p:cNvSpPr>
            <a:spLocks noGrp="1"/>
          </p:cNvSpPr>
          <p:nvPr>
            <p:ph type="body" idx="1"/>
          </p:nvPr>
        </p:nvSpPr>
        <p:spPr>
          <a:xfrm>
            <a:off x="291401" y="819620"/>
            <a:ext cx="8651631" cy="3822718"/>
          </a:xfrm>
        </p:spPr>
        <p:txBody>
          <a:bodyPr/>
          <a:lstStyle/>
          <a:p>
            <a:pPr>
              <a:buNone/>
            </a:pPr>
            <a:r>
              <a:rPr lang="en-US" sz="2000" dirty="0"/>
              <a:t>Roles are a packages of closely related Ansible content that can be shared more easily than plays alone.</a:t>
            </a:r>
          </a:p>
          <a:p>
            <a:pPr>
              <a:buNone/>
            </a:pPr>
            <a:endParaRPr lang="en-US" sz="2000" dirty="0"/>
          </a:p>
          <a:p>
            <a:pPr marL="342900" indent="-342900"/>
            <a:r>
              <a:rPr lang="en-US" sz="2000" dirty="0"/>
              <a:t>Improves readability and maintainability of complex plays</a:t>
            </a:r>
          </a:p>
          <a:p>
            <a:pPr marL="342900" indent="-342900"/>
            <a:r>
              <a:rPr lang="en-US" sz="2000" dirty="0"/>
              <a:t>Eases sharing, reuse and standardization of automation processes</a:t>
            </a:r>
          </a:p>
          <a:p>
            <a:pPr marL="342900" indent="-342900"/>
            <a:r>
              <a:rPr lang="en-US" sz="2000" dirty="0"/>
              <a:t>Enables Ansible content to exist independently of playbooks, projects -- even organizations</a:t>
            </a:r>
          </a:p>
          <a:p>
            <a:pPr marL="342900" indent="-342900"/>
            <a:r>
              <a:rPr lang="en-US" sz="2000" dirty="0"/>
              <a:t>Provides functional conveniences such as file path resolution and default values</a:t>
            </a:r>
          </a:p>
          <a:p>
            <a:pPr>
              <a:buNone/>
            </a:pPr>
            <a:endParaRPr lang="en-US" sz="2000" dirty="0"/>
          </a:p>
        </p:txBody>
      </p:sp>
      <p:sp>
        <p:nvSpPr>
          <p:cNvPr id="3" name="Title 2">
            <a:extLst>
              <a:ext uri="{FF2B5EF4-FFF2-40B4-BE49-F238E27FC236}">
                <a16:creationId xmlns:a16="http://schemas.microsoft.com/office/drawing/2014/main" id="{8D21F53C-D140-47C6-9C2F-DB4BC1382FA5}"/>
              </a:ext>
            </a:extLst>
          </p:cNvPr>
          <p:cNvSpPr>
            <a:spLocks noGrp="1"/>
          </p:cNvSpPr>
          <p:nvPr>
            <p:ph type="title"/>
          </p:nvPr>
        </p:nvSpPr>
        <p:spPr>
          <a:xfrm>
            <a:off x="826650" y="0"/>
            <a:ext cx="7490700" cy="653143"/>
          </a:xfrm>
        </p:spPr>
        <p:txBody>
          <a:bodyPr/>
          <a:lstStyle/>
          <a:p>
            <a:r>
              <a:rPr lang="en-US" b="1" dirty="0">
                <a:solidFill>
                  <a:srgbClr val="FF0000"/>
                </a:solidFill>
              </a:rPr>
              <a:t>Roles</a:t>
            </a:r>
            <a:endParaRPr lang="en-US" dirty="0">
              <a:solidFill>
                <a:srgbClr val="FF0000"/>
              </a:solidFill>
            </a:endParaRPr>
          </a:p>
        </p:txBody>
      </p:sp>
    </p:spTree>
    <p:extLst>
      <p:ext uri="{BB962C8B-B14F-4D97-AF65-F5344CB8AC3E}">
        <p14:creationId xmlns:p14="http://schemas.microsoft.com/office/powerpoint/2010/main" val="2998043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A20B5-7BA7-4F4A-8EF2-21B19034F812}"/>
              </a:ext>
            </a:extLst>
          </p:cNvPr>
          <p:cNvSpPr>
            <a:spLocks noGrp="1"/>
          </p:cNvSpPr>
          <p:nvPr>
            <p:ph type="title"/>
          </p:nvPr>
        </p:nvSpPr>
        <p:spPr>
          <a:xfrm>
            <a:off x="826650" y="0"/>
            <a:ext cx="7490700" cy="562708"/>
          </a:xfrm>
        </p:spPr>
        <p:txBody>
          <a:bodyPr/>
          <a:lstStyle/>
          <a:p>
            <a:r>
              <a:rPr lang="en-US" b="1" dirty="0">
                <a:solidFill>
                  <a:srgbClr val="FF0000"/>
                </a:solidFill>
              </a:rPr>
              <a:t>Project with Embedded Roles Example</a:t>
            </a:r>
            <a:endParaRPr lang="en-US" dirty="0">
              <a:solidFill>
                <a:srgbClr val="FF0000"/>
              </a:solidFill>
            </a:endParaRPr>
          </a:p>
        </p:txBody>
      </p:sp>
      <p:pic>
        <p:nvPicPr>
          <p:cNvPr id="5" name="Picture 4">
            <a:extLst>
              <a:ext uri="{FF2B5EF4-FFF2-40B4-BE49-F238E27FC236}">
                <a16:creationId xmlns:a16="http://schemas.microsoft.com/office/drawing/2014/main" id="{233AC074-9207-4287-A84B-C337F68DEC5B}"/>
              </a:ext>
            </a:extLst>
          </p:cNvPr>
          <p:cNvPicPr>
            <a:picLocks noChangeAspect="1"/>
          </p:cNvPicPr>
          <p:nvPr/>
        </p:nvPicPr>
        <p:blipFill>
          <a:blip r:embed="rId2"/>
          <a:stretch>
            <a:fillRect/>
          </a:stretch>
        </p:blipFill>
        <p:spPr>
          <a:xfrm>
            <a:off x="0" y="562708"/>
            <a:ext cx="9144000" cy="4160017"/>
          </a:xfrm>
          <a:prstGeom prst="rect">
            <a:avLst/>
          </a:prstGeom>
        </p:spPr>
      </p:pic>
    </p:spTree>
    <p:extLst>
      <p:ext uri="{BB962C8B-B14F-4D97-AF65-F5344CB8AC3E}">
        <p14:creationId xmlns:p14="http://schemas.microsoft.com/office/powerpoint/2010/main" val="2795850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277AA1-CAD9-4F59-BA02-B09AB1D3A127}"/>
              </a:ext>
            </a:extLst>
          </p:cNvPr>
          <p:cNvSpPr>
            <a:spLocks noGrp="1"/>
          </p:cNvSpPr>
          <p:nvPr>
            <p:ph type="title"/>
          </p:nvPr>
        </p:nvSpPr>
        <p:spPr>
          <a:xfrm>
            <a:off x="826650" y="0"/>
            <a:ext cx="7490700" cy="612949"/>
          </a:xfrm>
        </p:spPr>
        <p:txBody>
          <a:bodyPr/>
          <a:lstStyle/>
          <a:p>
            <a:r>
              <a:rPr lang="en-US" b="1" dirty="0">
                <a:solidFill>
                  <a:srgbClr val="FF0000"/>
                </a:solidFill>
              </a:rPr>
              <a:t>Project with Embedded Roles Example</a:t>
            </a:r>
            <a:endParaRPr lang="en-US" dirty="0">
              <a:solidFill>
                <a:srgbClr val="FF0000"/>
              </a:solidFill>
            </a:endParaRPr>
          </a:p>
        </p:txBody>
      </p:sp>
      <p:pic>
        <p:nvPicPr>
          <p:cNvPr id="4" name="Picture 3">
            <a:extLst>
              <a:ext uri="{FF2B5EF4-FFF2-40B4-BE49-F238E27FC236}">
                <a16:creationId xmlns:a16="http://schemas.microsoft.com/office/drawing/2014/main" id="{BBAE76BE-2E00-4102-A724-727C2DB3B71A}"/>
              </a:ext>
            </a:extLst>
          </p:cNvPr>
          <p:cNvPicPr>
            <a:picLocks noChangeAspect="1"/>
          </p:cNvPicPr>
          <p:nvPr/>
        </p:nvPicPr>
        <p:blipFill>
          <a:blip r:embed="rId2"/>
          <a:stretch>
            <a:fillRect/>
          </a:stretch>
        </p:blipFill>
        <p:spPr>
          <a:xfrm>
            <a:off x="0" y="1127453"/>
            <a:ext cx="9144000" cy="2660775"/>
          </a:xfrm>
          <a:prstGeom prst="rect">
            <a:avLst/>
          </a:prstGeom>
        </p:spPr>
      </p:pic>
    </p:spTree>
    <p:extLst>
      <p:ext uri="{BB962C8B-B14F-4D97-AF65-F5344CB8AC3E}">
        <p14:creationId xmlns:p14="http://schemas.microsoft.com/office/powerpoint/2010/main" val="3378481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58678" y="514350"/>
            <a:ext cx="6099422" cy="3932634"/>
          </a:xfrm>
          <a:prstGeom prst="rect">
            <a:avLst/>
          </a:prstGeom>
        </p:spPr>
      </p:pic>
    </p:spTree>
    <p:extLst>
      <p:ext uri="{BB962C8B-B14F-4D97-AF65-F5344CB8AC3E}">
        <p14:creationId xmlns:p14="http://schemas.microsoft.com/office/powerpoint/2010/main" val="3248093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CFB30D-C169-4B0F-87AC-CD9EC4AF5BB2}"/>
              </a:ext>
            </a:extLst>
          </p:cNvPr>
          <p:cNvSpPr/>
          <p:nvPr/>
        </p:nvSpPr>
        <p:spPr>
          <a:xfrm>
            <a:off x="0" y="0"/>
            <a:ext cx="9144000" cy="4739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t>Lab 5 : Roles</a:t>
            </a:r>
          </a:p>
        </p:txBody>
      </p:sp>
    </p:spTree>
    <p:extLst>
      <p:ext uri="{BB962C8B-B14F-4D97-AF65-F5344CB8AC3E}">
        <p14:creationId xmlns:p14="http://schemas.microsoft.com/office/powerpoint/2010/main" val="1371599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665B58-157A-4378-BA8C-9FC1F206923F}"/>
              </a:ext>
            </a:extLst>
          </p:cNvPr>
          <p:cNvSpPr>
            <a:spLocks noGrp="1"/>
          </p:cNvSpPr>
          <p:nvPr>
            <p:ph type="body" idx="1"/>
          </p:nvPr>
        </p:nvSpPr>
        <p:spPr/>
        <p:txBody>
          <a:bodyPr/>
          <a:lstStyle/>
          <a:p>
            <a:pPr marL="285750" indent="-285750"/>
            <a:r>
              <a:rPr lang="en-US" sz="2000" b="1" dirty="0"/>
              <a:t>It's easy to get started</a:t>
            </a:r>
            <a:br>
              <a:rPr lang="en-US" sz="2000" dirty="0"/>
            </a:br>
            <a:r>
              <a:rPr lang="en-US" sz="2000" dirty="0"/>
              <a:t>ansible.com/get-started</a:t>
            </a:r>
          </a:p>
          <a:p>
            <a:pPr marL="285750" indent="-285750"/>
            <a:r>
              <a:rPr lang="en-US" sz="2000" b="1" dirty="0"/>
              <a:t>Join the Ansible community</a:t>
            </a:r>
            <a:br>
              <a:rPr lang="en-US" sz="2000" dirty="0"/>
            </a:br>
            <a:r>
              <a:rPr lang="en-US" sz="2000" dirty="0"/>
              <a:t>ansible.com/community</a:t>
            </a:r>
          </a:p>
          <a:p>
            <a:pPr marL="285750" indent="-285750"/>
            <a:r>
              <a:rPr lang="en-US" sz="2000" b="1" dirty="0"/>
              <a:t>Would you like to learn a lot more?</a:t>
            </a:r>
            <a:br>
              <a:rPr lang="en-US" sz="2000" dirty="0"/>
            </a:br>
            <a:r>
              <a:rPr lang="en-US" sz="2000" dirty="0"/>
              <a:t>redhat.com/</a:t>
            </a:r>
            <a:r>
              <a:rPr lang="en-US" sz="2000" dirty="0" err="1"/>
              <a:t>en</a:t>
            </a:r>
            <a:r>
              <a:rPr lang="en-US" sz="2000" dirty="0"/>
              <a:t>/services/training/do407-automation-ansible</a:t>
            </a:r>
          </a:p>
          <a:p>
            <a:pPr>
              <a:buNone/>
            </a:pPr>
            <a:endParaRPr lang="en-US" dirty="0"/>
          </a:p>
        </p:txBody>
      </p:sp>
      <p:sp>
        <p:nvSpPr>
          <p:cNvPr id="3" name="Title 2">
            <a:extLst>
              <a:ext uri="{FF2B5EF4-FFF2-40B4-BE49-F238E27FC236}">
                <a16:creationId xmlns:a16="http://schemas.microsoft.com/office/drawing/2014/main" id="{CAD5B8E1-01CE-42AF-9B24-13AA7BAE51D2}"/>
              </a:ext>
            </a:extLst>
          </p:cNvPr>
          <p:cNvSpPr>
            <a:spLocks noGrp="1"/>
          </p:cNvSpPr>
          <p:nvPr>
            <p:ph type="title"/>
          </p:nvPr>
        </p:nvSpPr>
        <p:spPr/>
        <p:txBody>
          <a:bodyPr/>
          <a:lstStyle/>
          <a:p>
            <a:r>
              <a:rPr lang="en-US" b="1" dirty="0">
                <a:solidFill>
                  <a:srgbClr val="FF0000"/>
                </a:solidFill>
              </a:rPr>
              <a:t>Next Steps</a:t>
            </a:r>
            <a:endParaRPr lang="en-US" dirty="0">
              <a:solidFill>
                <a:srgbClr val="FF0000"/>
              </a:solidFill>
            </a:endParaRPr>
          </a:p>
        </p:txBody>
      </p:sp>
    </p:spTree>
    <p:extLst>
      <p:ext uri="{BB962C8B-B14F-4D97-AF65-F5344CB8AC3E}">
        <p14:creationId xmlns:p14="http://schemas.microsoft.com/office/powerpoint/2010/main" val="1951358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CFB30D-C169-4B0F-87AC-CD9EC4AF5BB2}"/>
              </a:ext>
            </a:extLst>
          </p:cNvPr>
          <p:cNvSpPr/>
          <p:nvPr/>
        </p:nvSpPr>
        <p:spPr>
          <a:xfrm>
            <a:off x="0" y="0"/>
            <a:ext cx="9144000" cy="4739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t>Introduction to Ansible Tower</a:t>
            </a:r>
          </a:p>
        </p:txBody>
      </p:sp>
    </p:spTree>
    <p:extLst>
      <p:ext uri="{BB962C8B-B14F-4D97-AF65-F5344CB8AC3E}">
        <p14:creationId xmlns:p14="http://schemas.microsoft.com/office/powerpoint/2010/main" val="3727189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6FA1BF-42F2-47F7-9878-D69CE63F72FC}"/>
              </a:ext>
            </a:extLst>
          </p:cNvPr>
          <p:cNvSpPr>
            <a:spLocks noGrp="1"/>
          </p:cNvSpPr>
          <p:nvPr>
            <p:ph type="body" idx="1"/>
          </p:nvPr>
        </p:nvSpPr>
        <p:spPr>
          <a:xfrm>
            <a:off x="826700" y="602901"/>
            <a:ext cx="7490700" cy="3999244"/>
          </a:xfrm>
        </p:spPr>
        <p:txBody>
          <a:bodyPr/>
          <a:lstStyle/>
          <a:p>
            <a:pPr>
              <a:buNone/>
            </a:pPr>
            <a:r>
              <a:rPr lang="en-US" sz="2000" dirty="0">
                <a:latin typeface="Times New Roman" panose="02020603050405020304" pitchFamily="18" charset="0"/>
                <a:cs typeface="Times New Roman" panose="02020603050405020304" pitchFamily="18" charset="0"/>
              </a:rPr>
              <a:t>Red Hat</a:t>
            </a:r>
            <a:r>
              <a:rPr lang="en-US" sz="2000" baseline="30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Ansible</a:t>
            </a:r>
            <a:r>
              <a:rPr lang="en-US" sz="2000" baseline="30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Tower helps you scale IT automation, manage complex deployments and speed productivity. Centralize and control your IT infrastructure with a visual dashboard, role-based access control, job scheduling and graphical inventory management.</a:t>
            </a:r>
          </a:p>
          <a:p>
            <a:pPr>
              <a:buNone/>
            </a:pPr>
            <a:endParaRPr lang="en-US" sz="2000" dirty="0">
              <a:latin typeface="Times New Roman" panose="02020603050405020304" pitchFamily="18" charset="0"/>
              <a:cs typeface="Times New Roman" panose="02020603050405020304" pitchFamily="18" charset="0"/>
            </a:endParaRPr>
          </a:p>
          <a:p>
            <a:pPr marL="342900" indent="-342900"/>
            <a:r>
              <a:rPr lang="en-US" sz="2000" dirty="0"/>
              <a:t>What is Ansible Tower</a:t>
            </a:r>
          </a:p>
          <a:p>
            <a:pPr marL="342900" indent="-342900"/>
            <a:r>
              <a:rPr lang="en-US" sz="2000" dirty="0"/>
              <a:t>How Ansible Tower Works</a:t>
            </a:r>
          </a:p>
          <a:p>
            <a:pPr marL="342900" indent="-342900"/>
            <a:r>
              <a:rPr lang="en-US" sz="2000" dirty="0"/>
              <a:t>Installing Ansible Tower</a:t>
            </a:r>
          </a:p>
          <a:p>
            <a:pPr marL="342900" indent="-342900"/>
            <a:r>
              <a:rPr lang="en-US" sz="2000" dirty="0"/>
              <a:t>Key Features</a:t>
            </a:r>
          </a:p>
        </p:txBody>
      </p:sp>
      <p:sp>
        <p:nvSpPr>
          <p:cNvPr id="3" name="Title 2">
            <a:extLst>
              <a:ext uri="{FF2B5EF4-FFF2-40B4-BE49-F238E27FC236}">
                <a16:creationId xmlns:a16="http://schemas.microsoft.com/office/drawing/2014/main" id="{EF0639F9-A87D-4589-BDFF-8C8ADA98B4B3}"/>
              </a:ext>
            </a:extLst>
          </p:cNvPr>
          <p:cNvSpPr>
            <a:spLocks noGrp="1"/>
          </p:cNvSpPr>
          <p:nvPr>
            <p:ph type="title"/>
          </p:nvPr>
        </p:nvSpPr>
        <p:spPr>
          <a:xfrm>
            <a:off x="826650" y="0"/>
            <a:ext cx="7490700" cy="602901"/>
          </a:xfrm>
        </p:spPr>
        <p:txBody>
          <a:bodyPr/>
          <a:lstStyle/>
          <a:p>
            <a:r>
              <a:rPr lang="en-US" b="1" dirty="0">
                <a:solidFill>
                  <a:srgbClr val="FF0000"/>
                </a:solidFill>
              </a:rPr>
              <a:t>What You Will Learn</a:t>
            </a:r>
            <a:endParaRPr lang="en-US" dirty="0">
              <a:solidFill>
                <a:srgbClr val="FF0000"/>
              </a:solidFill>
            </a:endParaRPr>
          </a:p>
        </p:txBody>
      </p:sp>
    </p:spTree>
    <p:extLst>
      <p:ext uri="{BB962C8B-B14F-4D97-AF65-F5344CB8AC3E}">
        <p14:creationId xmlns:p14="http://schemas.microsoft.com/office/powerpoint/2010/main" val="244580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61E9A7-681C-45C7-B147-A269401FBE69}"/>
              </a:ext>
            </a:extLst>
          </p:cNvPr>
          <p:cNvSpPr>
            <a:spLocks noGrp="1"/>
          </p:cNvSpPr>
          <p:nvPr>
            <p:ph type="body" idx="1"/>
          </p:nvPr>
        </p:nvSpPr>
        <p:spPr>
          <a:xfrm>
            <a:off x="826700" y="1241651"/>
            <a:ext cx="7490700" cy="3360494"/>
          </a:xfrm>
        </p:spPr>
        <p:txBody>
          <a:bodyPr/>
          <a:lstStyle/>
          <a:p>
            <a:pPr>
              <a:buNone/>
            </a:pPr>
            <a:r>
              <a:rPr lang="en-US" sz="2000" dirty="0">
                <a:latin typeface="Times New Roman" panose="02020603050405020304" pitchFamily="18" charset="0"/>
                <a:cs typeface="Times New Roman" panose="02020603050405020304" pitchFamily="18" charset="0"/>
              </a:rPr>
              <a:t>Ansible Tower is an </a:t>
            </a:r>
            <a:r>
              <a:rPr lang="en-US" sz="2000" b="1" dirty="0">
                <a:latin typeface="Times New Roman" panose="02020603050405020304" pitchFamily="18" charset="0"/>
                <a:cs typeface="Times New Roman" panose="02020603050405020304" pitchFamily="18" charset="0"/>
              </a:rPr>
              <a:t>enterprise framework</a:t>
            </a:r>
            <a:r>
              <a:rPr lang="en-US" sz="2000" dirty="0">
                <a:latin typeface="Times New Roman" panose="02020603050405020304" pitchFamily="18" charset="0"/>
                <a:cs typeface="Times New Roman" panose="02020603050405020304" pitchFamily="18" charset="0"/>
              </a:rPr>
              <a:t> for controlling, securing and managing your Ansible automation – with a </a:t>
            </a:r>
            <a:r>
              <a:rPr lang="en-US" sz="2000" b="1" dirty="0">
                <a:latin typeface="Times New Roman" panose="02020603050405020304" pitchFamily="18" charset="0"/>
                <a:cs typeface="Times New Roman" panose="02020603050405020304" pitchFamily="18" charset="0"/>
              </a:rPr>
              <a:t>UI and RESTful API</a:t>
            </a:r>
          </a:p>
          <a:p>
            <a:pPr>
              <a:buNone/>
            </a:pPr>
            <a:endParaRPr lang="en-US" sz="2000" b="1" dirty="0">
              <a:latin typeface="Times New Roman" panose="02020603050405020304" pitchFamily="18" charset="0"/>
              <a:cs typeface="Times New Roman" panose="02020603050405020304" pitchFamily="18" charset="0"/>
            </a:endParaRPr>
          </a:p>
          <a:p>
            <a:pPr marL="342900" indent="-342900"/>
            <a:r>
              <a:rPr lang="en-US" sz="2000" b="1" dirty="0">
                <a:latin typeface="Times New Roman" panose="02020603050405020304" pitchFamily="18" charset="0"/>
                <a:cs typeface="Times New Roman" panose="02020603050405020304" pitchFamily="18" charset="0"/>
              </a:rPr>
              <a:t>Role-based access control</a:t>
            </a:r>
            <a:r>
              <a:rPr lang="en-US" sz="2000" dirty="0">
                <a:latin typeface="Times New Roman" panose="02020603050405020304" pitchFamily="18" charset="0"/>
                <a:cs typeface="Times New Roman" panose="02020603050405020304" pitchFamily="18" charset="0"/>
              </a:rPr>
              <a:t> keeps environments secure, and teams efficient</a:t>
            </a:r>
          </a:p>
          <a:p>
            <a:pPr marL="342900" indent="-342900"/>
            <a:r>
              <a:rPr lang="en-US" sz="2000" dirty="0">
                <a:latin typeface="Times New Roman" panose="02020603050405020304" pitchFamily="18" charset="0"/>
                <a:cs typeface="Times New Roman" panose="02020603050405020304" pitchFamily="18" charset="0"/>
              </a:rPr>
              <a:t>Non-privileged users can </a:t>
            </a:r>
            <a:r>
              <a:rPr lang="en-US" sz="2000" b="1" dirty="0">
                <a:latin typeface="Times New Roman" panose="02020603050405020304" pitchFamily="18" charset="0"/>
                <a:cs typeface="Times New Roman" panose="02020603050405020304" pitchFamily="18" charset="0"/>
              </a:rPr>
              <a:t>safely deploy</a:t>
            </a:r>
            <a:r>
              <a:rPr lang="en-US" sz="2000" dirty="0">
                <a:latin typeface="Times New Roman" panose="02020603050405020304" pitchFamily="18" charset="0"/>
                <a:cs typeface="Times New Roman" panose="02020603050405020304" pitchFamily="18" charset="0"/>
              </a:rPr>
              <a:t> entire applications with </a:t>
            </a:r>
            <a:r>
              <a:rPr lang="en-US" sz="2000" b="1" dirty="0">
                <a:latin typeface="Times New Roman" panose="02020603050405020304" pitchFamily="18" charset="0"/>
                <a:cs typeface="Times New Roman" panose="02020603050405020304" pitchFamily="18" charset="0"/>
              </a:rPr>
              <a:t>push-button deployment</a:t>
            </a:r>
            <a:r>
              <a:rPr lang="en-US" sz="2000" dirty="0">
                <a:latin typeface="Times New Roman" panose="02020603050405020304" pitchFamily="18" charset="0"/>
                <a:cs typeface="Times New Roman" panose="02020603050405020304" pitchFamily="18" charset="0"/>
              </a:rPr>
              <a:t> access</a:t>
            </a:r>
          </a:p>
          <a:p>
            <a:pPr marL="342900" indent="-342900"/>
            <a:r>
              <a:rPr lang="en-US" sz="2000" dirty="0">
                <a:latin typeface="Times New Roman" panose="02020603050405020304" pitchFamily="18" charset="0"/>
                <a:cs typeface="Times New Roman" panose="02020603050405020304" pitchFamily="18" charset="0"/>
              </a:rPr>
              <a:t>All Ansible automations are </a:t>
            </a:r>
            <a:r>
              <a:rPr lang="en-US" sz="2000" b="1" dirty="0">
                <a:latin typeface="Times New Roman" panose="02020603050405020304" pitchFamily="18" charset="0"/>
                <a:cs typeface="Times New Roman" panose="02020603050405020304" pitchFamily="18" charset="0"/>
              </a:rPr>
              <a:t>centrally logged</a:t>
            </a:r>
            <a:r>
              <a:rPr lang="en-US" sz="2000" dirty="0">
                <a:latin typeface="Times New Roman" panose="02020603050405020304" pitchFamily="18" charset="0"/>
                <a:cs typeface="Times New Roman" panose="02020603050405020304" pitchFamily="18" charset="0"/>
              </a:rPr>
              <a:t>, ensuring </a:t>
            </a:r>
            <a:r>
              <a:rPr lang="en-US" sz="2000" b="1" dirty="0">
                <a:latin typeface="Times New Roman" panose="02020603050405020304" pitchFamily="18" charset="0"/>
                <a:cs typeface="Times New Roman" panose="02020603050405020304" pitchFamily="18" charset="0"/>
              </a:rPr>
              <a:t>complete auditability and compliance</a:t>
            </a:r>
            <a:endParaRPr lang="en-US" sz="2000"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167B958-7ED8-4651-A831-D8250DF71948}"/>
              </a:ext>
            </a:extLst>
          </p:cNvPr>
          <p:cNvSpPr>
            <a:spLocks noGrp="1"/>
          </p:cNvSpPr>
          <p:nvPr>
            <p:ph type="title"/>
          </p:nvPr>
        </p:nvSpPr>
        <p:spPr>
          <a:xfrm>
            <a:off x="826650" y="0"/>
            <a:ext cx="7490700" cy="713433"/>
          </a:xfrm>
        </p:spPr>
        <p:txBody>
          <a:bodyPr/>
          <a:lstStyle/>
          <a:p>
            <a:r>
              <a:rPr lang="en-US" b="1" dirty="0">
                <a:solidFill>
                  <a:srgbClr val="FF0000"/>
                </a:solidFill>
              </a:rPr>
              <a:t>What is Ansible Tower?</a:t>
            </a:r>
            <a:endParaRPr lang="en-US" dirty="0">
              <a:solidFill>
                <a:srgbClr val="FF0000"/>
              </a:solidFill>
            </a:endParaRPr>
          </a:p>
        </p:txBody>
      </p:sp>
    </p:spTree>
    <p:extLst>
      <p:ext uri="{BB962C8B-B14F-4D97-AF65-F5344CB8AC3E}">
        <p14:creationId xmlns:p14="http://schemas.microsoft.com/office/powerpoint/2010/main" val="3152989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837B74-948B-4FDD-BED6-4D5A43FA282F}"/>
              </a:ext>
            </a:extLst>
          </p:cNvPr>
          <p:cNvSpPr>
            <a:spLocks noGrp="1"/>
          </p:cNvSpPr>
          <p:nvPr>
            <p:ph type="title"/>
          </p:nvPr>
        </p:nvSpPr>
        <p:spPr>
          <a:xfrm>
            <a:off x="826650" y="0"/>
            <a:ext cx="7490700" cy="653143"/>
          </a:xfrm>
        </p:spPr>
        <p:txBody>
          <a:bodyPr/>
          <a:lstStyle/>
          <a:p>
            <a:r>
              <a:rPr lang="en-US" dirty="0">
                <a:solidFill>
                  <a:srgbClr val="FF0000"/>
                </a:solidFill>
              </a:rPr>
              <a:t>Platform Overview</a:t>
            </a:r>
          </a:p>
        </p:txBody>
      </p:sp>
      <p:pic>
        <p:nvPicPr>
          <p:cNvPr id="4" name="Picture 3">
            <a:extLst>
              <a:ext uri="{FF2B5EF4-FFF2-40B4-BE49-F238E27FC236}">
                <a16:creationId xmlns:a16="http://schemas.microsoft.com/office/drawing/2014/main" id="{2FBB9798-FEB6-4550-97C4-4973B3AE0F33}"/>
              </a:ext>
            </a:extLst>
          </p:cNvPr>
          <p:cNvPicPr>
            <a:picLocks noChangeAspect="1"/>
          </p:cNvPicPr>
          <p:nvPr/>
        </p:nvPicPr>
        <p:blipFill>
          <a:blip r:embed="rId2"/>
          <a:stretch>
            <a:fillRect/>
          </a:stretch>
        </p:blipFill>
        <p:spPr>
          <a:xfrm>
            <a:off x="1477108" y="510166"/>
            <a:ext cx="6039059" cy="4228707"/>
          </a:xfrm>
          <a:prstGeom prst="rect">
            <a:avLst/>
          </a:prstGeom>
        </p:spPr>
      </p:pic>
    </p:spTree>
    <p:extLst>
      <p:ext uri="{BB962C8B-B14F-4D97-AF65-F5344CB8AC3E}">
        <p14:creationId xmlns:p14="http://schemas.microsoft.com/office/powerpoint/2010/main" val="2612932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5BD57-AFCF-4E26-83A7-DBB80C15CD9D}"/>
              </a:ext>
            </a:extLst>
          </p:cNvPr>
          <p:cNvSpPr>
            <a:spLocks noGrp="1"/>
          </p:cNvSpPr>
          <p:nvPr>
            <p:ph type="title"/>
          </p:nvPr>
        </p:nvSpPr>
        <p:spPr>
          <a:xfrm>
            <a:off x="826650" y="0"/>
            <a:ext cx="7490700" cy="612949"/>
          </a:xfrm>
        </p:spPr>
        <p:txBody>
          <a:bodyPr/>
          <a:lstStyle/>
          <a:p>
            <a:r>
              <a:rPr lang="en-US" b="1" dirty="0">
                <a:solidFill>
                  <a:srgbClr val="FF0000"/>
                </a:solidFill>
              </a:rPr>
              <a:t>Installing Ansible Tower</a:t>
            </a:r>
            <a:endParaRPr lang="en-US" dirty="0">
              <a:solidFill>
                <a:srgbClr val="FF0000"/>
              </a:solidFill>
            </a:endParaRPr>
          </a:p>
        </p:txBody>
      </p:sp>
      <p:pic>
        <p:nvPicPr>
          <p:cNvPr id="4" name="Picture 3">
            <a:extLst>
              <a:ext uri="{FF2B5EF4-FFF2-40B4-BE49-F238E27FC236}">
                <a16:creationId xmlns:a16="http://schemas.microsoft.com/office/drawing/2014/main" id="{AF84C5FD-EA20-410E-A5C4-BE9A962DE37D}"/>
              </a:ext>
            </a:extLst>
          </p:cNvPr>
          <p:cNvPicPr>
            <a:picLocks noChangeAspect="1"/>
          </p:cNvPicPr>
          <p:nvPr/>
        </p:nvPicPr>
        <p:blipFill>
          <a:blip r:embed="rId2"/>
          <a:stretch>
            <a:fillRect/>
          </a:stretch>
        </p:blipFill>
        <p:spPr>
          <a:xfrm>
            <a:off x="0" y="1440396"/>
            <a:ext cx="9144000" cy="2262707"/>
          </a:xfrm>
          <a:prstGeom prst="rect">
            <a:avLst/>
          </a:prstGeom>
        </p:spPr>
      </p:pic>
    </p:spTree>
    <p:extLst>
      <p:ext uri="{BB962C8B-B14F-4D97-AF65-F5344CB8AC3E}">
        <p14:creationId xmlns:p14="http://schemas.microsoft.com/office/powerpoint/2010/main" val="2950610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4A73E-C146-4ABB-AC8A-9A5AD790D738}"/>
              </a:ext>
            </a:extLst>
          </p:cNvPr>
          <p:cNvSpPr>
            <a:spLocks noGrp="1"/>
          </p:cNvSpPr>
          <p:nvPr>
            <p:ph type="body" idx="1"/>
          </p:nvPr>
        </p:nvSpPr>
        <p:spPr>
          <a:xfrm>
            <a:off x="826700" y="713433"/>
            <a:ext cx="7490700" cy="3595718"/>
          </a:xfrm>
        </p:spPr>
        <p:txBody>
          <a:bodyPr/>
          <a:lstStyle/>
          <a:p>
            <a:pPr marL="342900" indent="-342900"/>
            <a:r>
              <a:rPr lang="en-US" sz="2000" dirty="0">
                <a:latin typeface="Times New Roman" panose="02020603050405020304" pitchFamily="18" charset="0"/>
                <a:cs typeface="Times New Roman" panose="02020603050405020304" pitchFamily="18" charset="0"/>
              </a:rPr>
              <a:t>Red Hat Enterprise Linux (RHEL) 7 (and select derivatives), Ubuntu 14.04 64-bit, and Ubuntu 16.04 LTS 64-bit support required (kernel and runtime).</a:t>
            </a:r>
          </a:p>
          <a:p>
            <a:pPr marL="342900" indent="-342900"/>
            <a:r>
              <a:rPr lang="en-US" sz="2000" dirty="0">
                <a:latin typeface="Times New Roman" panose="02020603050405020304" pitchFamily="18" charset="0"/>
                <a:cs typeface="Times New Roman" panose="02020603050405020304" pitchFamily="18" charset="0"/>
              </a:rPr>
              <a:t>A currently supported version of Mozilla Firefox or Google Chrome.</a:t>
            </a:r>
          </a:p>
          <a:p>
            <a:pPr marL="342900" indent="-342900"/>
            <a:r>
              <a:rPr lang="en-US" sz="2000" dirty="0">
                <a:latin typeface="Times New Roman" panose="02020603050405020304" pitchFamily="18" charset="0"/>
                <a:cs typeface="Times New Roman" panose="02020603050405020304" pitchFamily="18" charset="0"/>
              </a:rPr>
              <a:t>2 GB RAM minimum (4+ GB RAM highly recommended)</a:t>
            </a:r>
          </a:p>
          <a:p>
            <a:pPr marL="342900" indent="-342900"/>
            <a:r>
              <a:rPr lang="en-US" sz="2000" dirty="0">
                <a:latin typeface="Times New Roman" panose="02020603050405020304" pitchFamily="18" charset="0"/>
                <a:cs typeface="Times New Roman" panose="02020603050405020304" pitchFamily="18" charset="0"/>
              </a:rPr>
              <a:t>20 GB of dedicated hard disk space</a:t>
            </a:r>
          </a:p>
          <a:p>
            <a:pPr>
              <a:buNone/>
            </a:pPr>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499DBD56-26B2-4FB7-B240-B81C16CA3223}"/>
              </a:ext>
            </a:extLst>
          </p:cNvPr>
          <p:cNvSpPr>
            <a:spLocks noGrp="1"/>
          </p:cNvSpPr>
          <p:nvPr>
            <p:ph type="title"/>
          </p:nvPr>
        </p:nvSpPr>
        <p:spPr>
          <a:xfrm>
            <a:off x="826650" y="0"/>
            <a:ext cx="7490700" cy="643095"/>
          </a:xfrm>
        </p:spPr>
        <p:txBody>
          <a:bodyPr/>
          <a:lstStyle/>
          <a:p>
            <a:r>
              <a:rPr lang="en-US" b="1" dirty="0">
                <a:solidFill>
                  <a:srgbClr val="FF0000"/>
                </a:solidFill>
              </a:rPr>
              <a:t>Server Requirements</a:t>
            </a:r>
            <a:endParaRPr lang="en-US" dirty="0">
              <a:solidFill>
                <a:srgbClr val="FF0000"/>
              </a:solidFill>
            </a:endParaRPr>
          </a:p>
        </p:txBody>
      </p:sp>
    </p:spTree>
    <p:extLst>
      <p:ext uri="{BB962C8B-B14F-4D97-AF65-F5344CB8AC3E}">
        <p14:creationId xmlns:p14="http://schemas.microsoft.com/office/powerpoint/2010/main" val="233092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CFB30D-C169-4B0F-87AC-CD9EC4AF5BB2}"/>
              </a:ext>
            </a:extLst>
          </p:cNvPr>
          <p:cNvSpPr/>
          <p:nvPr/>
        </p:nvSpPr>
        <p:spPr>
          <a:xfrm>
            <a:off x="0" y="0"/>
            <a:ext cx="9144000" cy="4739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t>Lab : Installing Ansible Tower</a:t>
            </a:r>
          </a:p>
        </p:txBody>
      </p:sp>
    </p:spTree>
    <p:extLst>
      <p:ext uri="{BB962C8B-B14F-4D97-AF65-F5344CB8AC3E}">
        <p14:creationId xmlns:p14="http://schemas.microsoft.com/office/powerpoint/2010/main" val="1882362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3C0A3F-38FE-422C-BD9D-17D3DA84A49E}"/>
              </a:ext>
            </a:extLst>
          </p:cNvPr>
          <p:cNvSpPr>
            <a:spLocks noGrp="1"/>
          </p:cNvSpPr>
          <p:nvPr>
            <p:ph type="body" idx="1"/>
          </p:nvPr>
        </p:nvSpPr>
        <p:spPr>
          <a:xfrm>
            <a:off x="826700" y="552659"/>
            <a:ext cx="7490700" cy="3756492"/>
          </a:xfrm>
        </p:spPr>
        <p:txBody>
          <a:bodyPr/>
          <a:lstStyle/>
          <a:p>
            <a:pPr marL="342900" indent="-342900"/>
            <a:r>
              <a:rPr lang="en-US" sz="2400" dirty="0">
                <a:latin typeface="Times New Roman" panose="02020603050405020304" pitchFamily="18" charset="0"/>
                <a:cs typeface="Times New Roman" panose="02020603050405020304" pitchFamily="18" charset="0"/>
              </a:rPr>
              <a:t>Dashboard and User Interface</a:t>
            </a:r>
          </a:p>
          <a:p>
            <a:pPr marL="342900" indent="-342900"/>
            <a:r>
              <a:rPr lang="en-US" sz="2400" dirty="0">
                <a:latin typeface="Times New Roman" panose="02020603050405020304" pitchFamily="18" charset="0"/>
                <a:cs typeface="Times New Roman" panose="02020603050405020304" pitchFamily="18" charset="0"/>
              </a:rPr>
              <a:t>User Base -- Organizations, Teams &amp; Users</a:t>
            </a:r>
          </a:p>
          <a:p>
            <a:pPr marL="342900" indent="-342900"/>
            <a:r>
              <a:rPr lang="en-US" sz="2400" dirty="0">
                <a:latin typeface="Times New Roman" panose="02020603050405020304" pitchFamily="18" charset="0"/>
                <a:cs typeface="Times New Roman" panose="02020603050405020304" pitchFamily="18" charset="0"/>
              </a:rPr>
              <a:t>Credentials</a:t>
            </a:r>
          </a:p>
          <a:p>
            <a:pPr marL="342900" indent="-342900"/>
            <a:r>
              <a:rPr lang="en-US" sz="2400" dirty="0">
                <a:latin typeface="Times New Roman" panose="02020603050405020304" pitchFamily="18" charset="0"/>
                <a:cs typeface="Times New Roman" panose="02020603050405020304" pitchFamily="18" charset="0"/>
              </a:rPr>
              <a:t>Inventories</a:t>
            </a:r>
          </a:p>
          <a:p>
            <a:pPr marL="342900" indent="-342900"/>
            <a:r>
              <a:rPr lang="en-US" sz="2400" dirty="0">
                <a:latin typeface="Times New Roman" panose="02020603050405020304" pitchFamily="18" charset="0"/>
                <a:cs typeface="Times New Roman" panose="02020603050405020304" pitchFamily="18" charset="0"/>
              </a:rPr>
              <a:t>Projects</a:t>
            </a:r>
          </a:p>
          <a:p>
            <a:pPr marL="342900" indent="-342900"/>
            <a:r>
              <a:rPr lang="en-US" sz="2400" dirty="0">
                <a:latin typeface="Times New Roman" panose="02020603050405020304" pitchFamily="18" charset="0"/>
                <a:cs typeface="Times New Roman" panose="02020603050405020304" pitchFamily="18" charset="0"/>
              </a:rPr>
              <a:t>Job Templates &amp; Jobs</a:t>
            </a:r>
          </a:p>
          <a:p>
            <a:pPr marL="342900" indent="-342900"/>
            <a:r>
              <a:rPr lang="en-US" sz="2400" dirty="0">
                <a:latin typeface="Times New Roman" panose="02020603050405020304" pitchFamily="18" charset="0"/>
                <a:cs typeface="Times New Roman" panose="02020603050405020304" pitchFamily="18" charset="0"/>
              </a:rPr>
              <a:t>Role Based Access Control (RBAC)</a:t>
            </a:r>
          </a:p>
          <a:p>
            <a:pPr>
              <a:buNone/>
            </a:pPr>
            <a:endParaRPr lang="en-US"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C1A7E10E-6F48-49E7-A0C5-7945AB3DABB9}"/>
              </a:ext>
            </a:extLst>
          </p:cNvPr>
          <p:cNvSpPr>
            <a:spLocks noGrp="1"/>
          </p:cNvSpPr>
          <p:nvPr>
            <p:ph type="title"/>
          </p:nvPr>
        </p:nvSpPr>
        <p:spPr>
          <a:xfrm>
            <a:off x="826650" y="0"/>
            <a:ext cx="7490700" cy="552659"/>
          </a:xfrm>
        </p:spPr>
        <p:txBody>
          <a:bodyPr/>
          <a:lstStyle/>
          <a:p>
            <a:r>
              <a:rPr lang="en-US" b="1" dirty="0">
                <a:solidFill>
                  <a:srgbClr val="FF0000"/>
                </a:solidFill>
              </a:rPr>
              <a:t>Key Features of Ansible Tower</a:t>
            </a:r>
            <a:endParaRPr lang="en-US" dirty="0">
              <a:solidFill>
                <a:srgbClr val="FF0000"/>
              </a:solidFill>
            </a:endParaRPr>
          </a:p>
        </p:txBody>
      </p:sp>
    </p:spTree>
    <p:extLst>
      <p:ext uri="{BB962C8B-B14F-4D97-AF65-F5344CB8AC3E}">
        <p14:creationId xmlns:p14="http://schemas.microsoft.com/office/powerpoint/2010/main" val="119766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pPr>
              <a:defRPr/>
            </a:pPr>
            <a:r>
              <a:rPr lang="en-US" sz="1500" dirty="0">
                <a:solidFill>
                  <a:schemeClr val="accent6"/>
                </a:solidFill>
                <a:ea typeface="+mj-ea"/>
                <a:cs typeface="+mj-cs"/>
              </a:rPr>
              <a:t>WHAT IS </a:t>
            </a:r>
            <a:r>
              <a:rPr lang="en-US" sz="1500" b="1" dirty="0">
                <a:solidFill>
                  <a:schemeClr val="accent1"/>
                </a:solidFill>
                <a:ea typeface="+mj-ea"/>
                <a:cs typeface="+mj-cs"/>
              </a:rPr>
              <a:t>ANSIBLE</a:t>
            </a:r>
            <a:r>
              <a:rPr lang="en-US" sz="1500" dirty="0">
                <a:solidFill>
                  <a:schemeClr val="accent6"/>
                </a:solidFill>
                <a:ea typeface="+mj-ea"/>
                <a:cs typeface="+mj-cs"/>
              </a:rPr>
              <a:t>?</a:t>
            </a:r>
          </a:p>
        </p:txBody>
      </p:sp>
      <p:sp>
        <p:nvSpPr>
          <p:cNvPr id="7" name="Content Placeholder 6"/>
          <p:cNvSpPr txBox="1">
            <a:spLocks/>
          </p:cNvSpPr>
          <p:nvPr/>
        </p:nvSpPr>
        <p:spPr>
          <a:xfrm>
            <a:off x="685799" y="1143001"/>
            <a:ext cx="4836459" cy="2857499"/>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2000" kern="1200">
                <a:solidFill>
                  <a:schemeClr val="tx2">
                    <a:lumMod val="75000"/>
                  </a:schemeClr>
                </a:solidFill>
                <a:latin typeface="Open Sans"/>
                <a:ea typeface="+mn-ea"/>
                <a:cs typeface="+mn-cs"/>
              </a:defRPr>
            </a:lvl1pPr>
            <a:lvl2pPr marL="742950" indent="-285750" algn="l" defTabSz="457200" rtl="0" eaLnBrk="1" latinLnBrk="0" hangingPunct="1">
              <a:spcBef>
                <a:spcPct val="20000"/>
              </a:spcBef>
              <a:buFont typeface="Arial"/>
              <a:buChar char="–"/>
              <a:defRPr sz="1600" kern="1200">
                <a:solidFill>
                  <a:schemeClr val="tx2">
                    <a:lumMod val="75000"/>
                  </a:schemeClr>
                </a:solidFill>
                <a:latin typeface="Open Sans"/>
                <a:ea typeface="+mn-ea"/>
                <a:cs typeface="+mn-cs"/>
              </a:defRPr>
            </a:lvl2pPr>
            <a:lvl3pPr marL="1143000" indent="-228600" algn="l" defTabSz="457200" rtl="0" eaLnBrk="1" latinLnBrk="0" hangingPunct="1">
              <a:spcBef>
                <a:spcPct val="20000"/>
              </a:spcBef>
              <a:buFont typeface="Arial"/>
              <a:buChar char="•"/>
              <a:defRPr sz="1600" kern="1200">
                <a:solidFill>
                  <a:schemeClr val="tx2">
                    <a:lumMod val="75000"/>
                  </a:schemeClr>
                </a:solidFill>
                <a:latin typeface="Open Sans"/>
                <a:ea typeface="+mn-ea"/>
                <a:cs typeface="+mn-cs"/>
              </a:defRPr>
            </a:lvl3pPr>
            <a:lvl4pPr marL="1600200" indent="-228600" algn="l" defTabSz="457200" rtl="0" eaLnBrk="1" latinLnBrk="0" hangingPunct="1">
              <a:spcBef>
                <a:spcPct val="20000"/>
              </a:spcBef>
              <a:buFont typeface="Arial"/>
              <a:buChar char="–"/>
              <a:defRPr sz="1600" kern="1200">
                <a:solidFill>
                  <a:schemeClr val="tx2">
                    <a:lumMod val="75000"/>
                  </a:schemeClr>
                </a:solidFill>
                <a:latin typeface="Open Sans"/>
                <a:ea typeface="+mn-ea"/>
                <a:cs typeface="+mn-cs"/>
              </a:defRPr>
            </a:lvl4pPr>
            <a:lvl5pPr marL="2057400" indent="-228600" algn="l" defTabSz="457200" rtl="0" eaLnBrk="1" latinLnBrk="0" hangingPunct="1">
              <a:spcBef>
                <a:spcPct val="20000"/>
              </a:spcBef>
              <a:buFont typeface="Arial"/>
              <a:buChar char="»"/>
              <a:defRPr sz="1600" kern="1200">
                <a:solidFill>
                  <a:schemeClr val="tx2">
                    <a:lumMod val="75000"/>
                  </a:schemeClr>
                </a:solidFill>
                <a:latin typeface="Open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chemeClr val="tx1"/>
                </a:solidFill>
                <a:latin typeface="Overpass" charset="0"/>
                <a:ea typeface="Overpass" charset="0"/>
                <a:cs typeface="Overpass" charset="0"/>
              </a:rPr>
              <a:t>It’s an automation engine - </a:t>
            </a:r>
            <a:r>
              <a:rPr lang="en-US" sz="1500" b="1" dirty="0">
                <a:solidFill>
                  <a:schemeClr val="tx1"/>
                </a:solidFill>
                <a:latin typeface="Overpass" charset="0"/>
                <a:ea typeface="Overpass" charset="0"/>
                <a:cs typeface="Overpass" charset="0"/>
              </a:rPr>
              <a:t>Ansible</a:t>
            </a:r>
          </a:p>
          <a:p>
            <a:endParaRPr lang="en-US" sz="1500" dirty="0">
              <a:solidFill>
                <a:schemeClr val="tx1"/>
              </a:solidFill>
              <a:latin typeface="Overpass" charset="0"/>
              <a:ea typeface="Overpass" charset="0"/>
              <a:cs typeface="Overpass" charset="0"/>
            </a:endParaRPr>
          </a:p>
          <a:p>
            <a:r>
              <a:rPr lang="en-US" sz="1500" dirty="0">
                <a:solidFill>
                  <a:schemeClr val="tx1"/>
                </a:solidFill>
                <a:latin typeface="Overpass" charset="0"/>
                <a:ea typeface="Overpass" charset="0"/>
                <a:cs typeface="Overpass" charset="0"/>
              </a:rPr>
              <a:t>It’s an automation language - </a:t>
            </a:r>
            <a:r>
              <a:rPr lang="en-US" sz="1500" b="1" dirty="0">
                <a:solidFill>
                  <a:schemeClr val="tx1"/>
                </a:solidFill>
                <a:latin typeface="Overpass" charset="0"/>
                <a:ea typeface="Overpass" charset="0"/>
                <a:cs typeface="Overpass" charset="0"/>
              </a:rPr>
              <a:t>Ansible Playbooks</a:t>
            </a:r>
            <a:r>
              <a:rPr lang="en-US" sz="1500" dirty="0">
                <a:solidFill>
                  <a:schemeClr val="tx1"/>
                </a:solidFill>
                <a:latin typeface="Overpass" charset="0"/>
                <a:ea typeface="Overpass" charset="0"/>
                <a:cs typeface="Overpass" charset="0"/>
              </a:rPr>
              <a:t>. </a:t>
            </a:r>
          </a:p>
          <a:p>
            <a:endParaRPr lang="en-US" sz="1500" dirty="0">
              <a:solidFill>
                <a:schemeClr val="tx1"/>
              </a:solidFill>
              <a:latin typeface="Overpass" charset="0"/>
              <a:ea typeface="Overpass" charset="0"/>
              <a:cs typeface="Overpass" charset="0"/>
            </a:endParaRPr>
          </a:p>
          <a:p>
            <a:r>
              <a:rPr lang="en-US" sz="1500" dirty="0">
                <a:solidFill>
                  <a:schemeClr val="tx1"/>
                </a:solidFill>
                <a:latin typeface="Overpass" charset="0"/>
                <a:ea typeface="Overpass" charset="0"/>
                <a:cs typeface="Overpass" charset="0"/>
              </a:rPr>
              <a:t>Enterprise framework for controlling, securing and managing your automation – </a:t>
            </a:r>
            <a:r>
              <a:rPr lang="en-US" sz="1500" b="1" dirty="0">
                <a:solidFill>
                  <a:schemeClr val="tx1"/>
                </a:solidFill>
                <a:latin typeface="Overpass" charset="0"/>
                <a:ea typeface="Overpass" charset="0"/>
                <a:cs typeface="Overpass" charset="0"/>
              </a:rPr>
              <a:t>Ansible Tower</a:t>
            </a:r>
          </a:p>
          <a:p>
            <a:pPr marL="0" indent="0">
              <a:buNone/>
            </a:pPr>
            <a:endParaRPr lang="en-US" sz="1500" dirty="0">
              <a:latin typeface="Overpass" charset="0"/>
              <a:ea typeface="Overpass" charset="0"/>
              <a:cs typeface="Overpass" charset="0"/>
            </a:endParaRPr>
          </a:p>
        </p:txBody>
      </p:sp>
      <p:pic>
        <p:nvPicPr>
          <p:cNvPr id="14" name="Picture 13" descr="tower-scree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20606" y="2235570"/>
            <a:ext cx="3349442" cy="257175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00850" y="0"/>
            <a:ext cx="1087344" cy="638224"/>
          </a:xfrm>
          <a:prstGeom prst="rect">
            <a:avLst/>
          </a:prstGeom>
        </p:spPr>
      </p:pic>
    </p:spTree>
    <p:extLst>
      <p:ext uri="{BB962C8B-B14F-4D97-AF65-F5344CB8AC3E}">
        <p14:creationId xmlns:p14="http://schemas.microsoft.com/office/powerpoint/2010/main" val="278965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 calcmode="lin" valueType="num">
                                      <p:cBhvr additive="base">
                                        <p:cTn id="1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7DF3B4-2FA4-4AAD-A6CF-27E14F4B7099}"/>
              </a:ext>
            </a:extLst>
          </p:cNvPr>
          <p:cNvSpPr>
            <a:spLocks noGrp="1"/>
          </p:cNvSpPr>
          <p:nvPr>
            <p:ph type="title"/>
          </p:nvPr>
        </p:nvSpPr>
        <p:spPr>
          <a:xfrm>
            <a:off x="826650" y="0"/>
            <a:ext cx="7490700" cy="572756"/>
          </a:xfrm>
        </p:spPr>
        <p:txBody>
          <a:bodyPr/>
          <a:lstStyle/>
          <a:p>
            <a:pPr algn="ctr"/>
            <a:r>
              <a:rPr lang="en-US" b="1" dirty="0">
                <a:solidFill>
                  <a:srgbClr val="FF0000"/>
                </a:solidFill>
              </a:rPr>
              <a:t>Dashboard and User Interface</a:t>
            </a:r>
            <a:endParaRPr lang="en-US" dirty="0">
              <a:solidFill>
                <a:srgbClr val="FF0000"/>
              </a:solidFill>
            </a:endParaRPr>
          </a:p>
        </p:txBody>
      </p:sp>
      <p:pic>
        <p:nvPicPr>
          <p:cNvPr id="4" name="Picture 3">
            <a:extLst>
              <a:ext uri="{FF2B5EF4-FFF2-40B4-BE49-F238E27FC236}">
                <a16:creationId xmlns:a16="http://schemas.microsoft.com/office/drawing/2014/main" id="{769E2F4B-B040-4B83-8E79-7AF9FCBE4924}"/>
              </a:ext>
            </a:extLst>
          </p:cNvPr>
          <p:cNvPicPr>
            <a:picLocks noChangeAspect="1"/>
          </p:cNvPicPr>
          <p:nvPr/>
        </p:nvPicPr>
        <p:blipFill>
          <a:blip r:embed="rId2"/>
          <a:stretch>
            <a:fillRect/>
          </a:stretch>
        </p:blipFill>
        <p:spPr>
          <a:xfrm>
            <a:off x="1637881" y="505808"/>
            <a:ext cx="5807948" cy="4175224"/>
          </a:xfrm>
          <a:prstGeom prst="rect">
            <a:avLst/>
          </a:prstGeom>
        </p:spPr>
      </p:pic>
    </p:spTree>
    <p:extLst>
      <p:ext uri="{BB962C8B-B14F-4D97-AF65-F5344CB8AC3E}">
        <p14:creationId xmlns:p14="http://schemas.microsoft.com/office/powerpoint/2010/main" val="186711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680341-D1D9-461F-B10E-31412A03A90E}"/>
              </a:ext>
            </a:extLst>
          </p:cNvPr>
          <p:cNvSpPr>
            <a:spLocks noGrp="1"/>
          </p:cNvSpPr>
          <p:nvPr>
            <p:ph type="body" idx="1"/>
          </p:nvPr>
        </p:nvSpPr>
        <p:spPr>
          <a:xfrm>
            <a:off x="897039" y="683287"/>
            <a:ext cx="7490700" cy="3918857"/>
          </a:xfrm>
        </p:spPr>
        <p:txBody>
          <a:bodyPr/>
          <a:lstStyle/>
          <a:p>
            <a:pPr marL="342900" indent="-342900"/>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user</a:t>
            </a:r>
            <a:r>
              <a:rPr lang="en-US" sz="2000" dirty="0">
                <a:latin typeface="Times New Roman" panose="02020603050405020304" pitchFamily="18" charset="0"/>
                <a:cs typeface="Times New Roman" panose="02020603050405020304" pitchFamily="18" charset="0"/>
              </a:rPr>
              <a:t> is an account to access Ansible Tower and its services given the permissions granted to it.</a:t>
            </a:r>
          </a:p>
          <a:p>
            <a:pPr marL="342900" indent="-342900"/>
            <a:r>
              <a:rPr lang="en-US" sz="2000" dirty="0">
                <a:latin typeface="Times New Roman" panose="02020603050405020304" pitchFamily="18" charset="0"/>
                <a:cs typeface="Times New Roman" panose="02020603050405020304" pitchFamily="18" charset="0"/>
              </a:rPr>
              <a:t>An </a:t>
            </a:r>
            <a:r>
              <a:rPr lang="en-US" sz="2000" b="1" dirty="0">
                <a:latin typeface="Times New Roman" panose="02020603050405020304" pitchFamily="18" charset="0"/>
                <a:cs typeface="Times New Roman" panose="02020603050405020304" pitchFamily="18" charset="0"/>
              </a:rPr>
              <a:t>organization</a:t>
            </a:r>
            <a:r>
              <a:rPr lang="en-US" sz="2000" dirty="0">
                <a:latin typeface="Times New Roman" panose="02020603050405020304" pitchFamily="18" charset="0"/>
                <a:cs typeface="Times New Roman" panose="02020603050405020304" pitchFamily="18" charset="0"/>
              </a:rPr>
              <a:t> is a logical collection of users, teams, projects, inventories and more. All entities belong to an organization with the exception of users.</a:t>
            </a:r>
          </a:p>
          <a:p>
            <a:pPr marL="342900" indent="-342900"/>
            <a:r>
              <a:rPr lang="en-US" sz="2000" b="1" dirty="0">
                <a:latin typeface="Times New Roman" panose="02020603050405020304" pitchFamily="18" charset="0"/>
                <a:cs typeface="Times New Roman" panose="02020603050405020304" pitchFamily="18" charset="0"/>
              </a:rPr>
              <a:t>Teams</a:t>
            </a:r>
            <a:r>
              <a:rPr lang="en-US" sz="2000" dirty="0">
                <a:latin typeface="Times New Roman" panose="02020603050405020304" pitchFamily="18" charset="0"/>
                <a:cs typeface="Times New Roman" panose="02020603050405020304" pitchFamily="18" charset="0"/>
              </a:rPr>
              <a:t> provide a means to implement role-based access control schemes and delegate responsibilities across organizations.</a:t>
            </a:r>
          </a:p>
          <a:p>
            <a:pPr>
              <a:buNone/>
            </a:pPr>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0BA94F8-E863-46DB-8C8B-2DE7BF95DE3B}"/>
              </a:ext>
            </a:extLst>
          </p:cNvPr>
          <p:cNvSpPr>
            <a:spLocks noGrp="1"/>
          </p:cNvSpPr>
          <p:nvPr>
            <p:ph type="title"/>
          </p:nvPr>
        </p:nvSpPr>
        <p:spPr>
          <a:xfrm>
            <a:off x="826650" y="0"/>
            <a:ext cx="7490700" cy="683288"/>
          </a:xfrm>
        </p:spPr>
        <p:txBody>
          <a:bodyPr/>
          <a:lstStyle/>
          <a:p>
            <a:r>
              <a:rPr lang="en-US" b="1" dirty="0">
                <a:solidFill>
                  <a:srgbClr val="FF0000"/>
                </a:solidFill>
              </a:rPr>
              <a:t>User Base</a:t>
            </a:r>
            <a:endParaRPr lang="en-US" dirty="0">
              <a:solidFill>
                <a:srgbClr val="FF0000"/>
              </a:solidFill>
            </a:endParaRPr>
          </a:p>
        </p:txBody>
      </p:sp>
    </p:spTree>
    <p:extLst>
      <p:ext uri="{BB962C8B-B14F-4D97-AF65-F5344CB8AC3E}">
        <p14:creationId xmlns:p14="http://schemas.microsoft.com/office/powerpoint/2010/main" val="153283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E9E1AB-7905-4352-B8D9-E4EA31022DAB}"/>
              </a:ext>
            </a:extLst>
          </p:cNvPr>
          <p:cNvSpPr>
            <a:spLocks noGrp="1"/>
          </p:cNvSpPr>
          <p:nvPr>
            <p:ph type="body" idx="1"/>
          </p:nvPr>
        </p:nvSpPr>
        <p:spPr>
          <a:xfrm>
            <a:off x="826700" y="658846"/>
            <a:ext cx="7490700" cy="3812669"/>
          </a:xfrm>
        </p:spPr>
        <p:txBody>
          <a:bodyPr/>
          <a:lstStyle/>
          <a:p>
            <a:pPr>
              <a:buNone/>
            </a:pPr>
            <a:r>
              <a:rPr lang="en-US" sz="2000" dirty="0">
                <a:latin typeface="Times New Roman" panose="02020603050405020304" pitchFamily="18" charset="0"/>
                <a:cs typeface="Times New Roman" panose="02020603050405020304" pitchFamily="18" charset="0"/>
              </a:rPr>
              <a:t>Credentials are utilized by Ansible Tower for authentication with various external resources:</a:t>
            </a:r>
          </a:p>
          <a:p>
            <a:pPr>
              <a:buNone/>
            </a:pPr>
            <a:endParaRPr lang="en-US" sz="2000" dirty="0">
              <a:latin typeface="Times New Roman" panose="02020603050405020304" pitchFamily="18" charset="0"/>
              <a:cs typeface="Times New Roman" panose="02020603050405020304" pitchFamily="18" charset="0"/>
            </a:endParaRPr>
          </a:p>
          <a:p>
            <a:pPr marL="342900" indent="-342900"/>
            <a:r>
              <a:rPr lang="en-US" sz="2000" dirty="0">
                <a:latin typeface="Times New Roman" panose="02020603050405020304" pitchFamily="18" charset="0"/>
                <a:cs typeface="Times New Roman" panose="02020603050405020304" pitchFamily="18" charset="0"/>
              </a:rPr>
              <a:t>Connecting to </a:t>
            </a:r>
            <a:r>
              <a:rPr lang="en-US" sz="2000" b="1" dirty="0">
                <a:latin typeface="Times New Roman" panose="02020603050405020304" pitchFamily="18" charset="0"/>
                <a:cs typeface="Times New Roman" panose="02020603050405020304" pitchFamily="18" charset="0"/>
              </a:rPr>
              <a:t>remote machines</a:t>
            </a:r>
            <a:r>
              <a:rPr lang="en-US" sz="2000" dirty="0">
                <a:latin typeface="Times New Roman" panose="02020603050405020304" pitchFamily="18" charset="0"/>
                <a:cs typeface="Times New Roman" panose="02020603050405020304" pitchFamily="18" charset="0"/>
              </a:rPr>
              <a:t> to run jobs</a:t>
            </a:r>
          </a:p>
          <a:p>
            <a:pPr marL="342900" indent="-342900"/>
            <a:r>
              <a:rPr lang="en-US" sz="2000" dirty="0">
                <a:latin typeface="Times New Roman" panose="02020603050405020304" pitchFamily="18" charset="0"/>
                <a:cs typeface="Times New Roman" panose="02020603050405020304" pitchFamily="18" charset="0"/>
              </a:rPr>
              <a:t>Syncing with </a:t>
            </a:r>
            <a:r>
              <a:rPr lang="en-US" sz="2000" b="1" dirty="0">
                <a:latin typeface="Times New Roman" panose="02020603050405020304" pitchFamily="18" charset="0"/>
                <a:cs typeface="Times New Roman" panose="02020603050405020304" pitchFamily="18" charset="0"/>
              </a:rPr>
              <a:t>inventory</a:t>
            </a:r>
            <a:r>
              <a:rPr lang="en-US" sz="2000" dirty="0">
                <a:latin typeface="Times New Roman" panose="02020603050405020304" pitchFamily="18" charset="0"/>
                <a:cs typeface="Times New Roman" panose="02020603050405020304" pitchFamily="18" charset="0"/>
              </a:rPr>
              <a:t> sources</a:t>
            </a:r>
          </a:p>
          <a:p>
            <a:pPr marL="342900" indent="-342900"/>
            <a:r>
              <a:rPr lang="en-US" sz="2000" dirty="0">
                <a:latin typeface="Times New Roman" panose="02020603050405020304" pitchFamily="18" charset="0"/>
                <a:cs typeface="Times New Roman" panose="02020603050405020304" pitchFamily="18" charset="0"/>
              </a:rPr>
              <a:t>Importing project content from </a:t>
            </a:r>
            <a:r>
              <a:rPr lang="en-US" sz="2000" b="1" dirty="0">
                <a:latin typeface="Times New Roman" panose="02020603050405020304" pitchFamily="18" charset="0"/>
                <a:cs typeface="Times New Roman" panose="02020603050405020304" pitchFamily="18" charset="0"/>
              </a:rPr>
              <a:t>version control systems</a:t>
            </a:r>
            <a:endParaRPr lang="en-US" sz="2000" dirty="0">
              <a:latin typeface="Times New Roman" panose="02020603050405020304" pitchFamily="18" charset="0"/>
              <a:cs typeface="Times New Roman" panose="02020603050405020304" pitchFamily="18" charset="0"/>
            </a:endParaRPr>
          </a:p>
          <a:p>
            <a:pPr marL="342900" indent="-342900"/>
            <a:r>
              <a:rPr lang="en-US" sz="2000" dirty="0">
                <a:latin typeface="Times New Roman" panose="02020603050405020304" pitchFamily="18" charset="0"/>
                <a:cs typeface="Times New Roman" panose="02020603050405020304" pitchFamily="18" charset="0"/>
              </a:rPr>
              <a:t>Connecting to and managing </a:t>
            </a:r>
            <a:r>
              <a:rPr lang="en-US" sz="2000" b="1" dirty="0">
                <a:latin typeface="Times New Roman" panose="02020603050405020304" pitchFamily="18" charset="0"/>
                <a:cs typeface="Times New Roman" panose="02020603050405020304" pitchFamily="18" charset="0"/>
              </a:rPr>
              <a:t>networking devices</a:t>
            </a:r>
            <a:r>
              <a:rPr lang="en-US" sz="2000" dirty="0">
                <a:latin typeface="Times New Roman" panose="02020603050405020304" pitchFamily="18" charset="0"/>
                <a:cs typeface="Times New Roman" panose="02020603050405020304" pitchFamily="18" charset="0"/>
              </a:rPr>
              <a:t> </a:t>
            </a:r>
          </a:p>
          <a:p>
            <a:pPr>
              <a:buNone/>
            </a:pPr>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Centralized management of various credentials allows end users to leverage a secret without ever exposing that secret to them.</a:t>
            </a:r>
          </a:p>
          <a:p>
            <a:pPr>
              <a:buNone/>
            </a:pPr>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865A51DC-2151-4CBD-8CCC-40CB60FAD7EA}"/>
              </a:ext>
            </a:extLst>
          </p:cNvPr>
          <p:cNvSpPr>
            <a:spLocks noGrp="1"/>
          </p:cNvSpPr>
          <p:nvPr>
            <p:ph type="title"/>
          </p:nvPr>
        </p:nvSpPr>
        <p:spPr>
          <a:xfrm>
            <a:off x="826650" y="0"/>
            <a:ext cx="7490700" cy="582804"/>
          </a:xfrm>
        </p:spPr>
        <p:txBody>
          <a:bodyPr/>
          <a:lstStyle/>
          <a:p>
            <a:r>
              <a:rPr lang="en-US" b="1" dirty="0">
                <a:solidFill>
                  <a:srgbClr val="FF0000"/>
                </a:solidFill>
              </a:rPr>
              <a:t>Credentials</a:t>
            </a:r>
            <a:endParaRPr lang="en-US" dirty="0">
              <a:solidFill>
                <a:srgbClr val="FF0000"/>
              </a:solidFill>
            </a:endParaRPr>
          </a:p>
        </p:txBody>
      </p:sp>
    </p:spTree>
    <p:extLst>
      <p:ext uri="{BB962C8B-B14F-4D97-AF65-F5344CB8AC3E}">
        <p14:creationId xmlns:p14="http://schemas.microsoft.com/office/powerpoint/2010/main" val="2029295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A65D36-E818-43E8-B944-92B4A3CD49A6}"/>
              </a:ext>
            </a:extLst>
          </p:cNvPr>
          <p:cNvSpPr>
            <a:spLocks noGrp="1"/>
          </p:cNvSpPr>
          <p:nvPr>
            <p:ph type="body" idx="1"/>
          </p:nvPr>
        </p:nvSpPr>
        <p:spPr>
          <a:xfrm>
            <a:off x="826700" y="628702"/>
            <a:ext cx="7490700" cy="3067500"/>
          </a:xfrm>
        </p:spPr>
        <p:txBody>
          <a:bodyPr/>
          <a:lstStyle/>
          <a:p>
            <a:pPr>
              <a:buNone/>
            </a:pPr>
            <a:r>
              <a:rPr lang="en-US" sz="2000" dirty="0">
                <a:latin typeface="Times New Roman" panose="02020603050405020304" pitchFamily="18" charset="0"/>
                <a:cs typeface="Times New Roman" panose="02020603050405020304" pitchFamily="18" charset="0"/>
              </a:rPr>
              <a:t>Inventory is a collection of hosts (nodes) with associated data and groupings that Ansible Tower can connect to and manage.</a:t>
            </a:r>
          </a:p>
          <a:p>
            <a:pPr>
              <a:buNone/>
            </a:pPr>
            <a:endParaRPr lang="en-US" sz="2000" dirty="0">
              <a:latin typeface="Times New Roman" panose="02020603050405020304" pitchFamily="18" charset="0"/>
              <a:cs typeface="Times New Roman" panose="02020603050405020304" pitchFamily="18" charset="0"/>
            </a:endParaRPr>
          </a:p>
          <a:p>
            <a:pPr marL="342900" indent="-342900"/>
            <a:r>
              <a:rPr lang="en-US" sz="2000" dirty="0">
                <a:latin typeface="Times New Roman" panose="02020603050405020304" pitchFamily="18" charset="0"/>
                <a:cs typeface="Times New Roman" panose="02020603050405020304" pitchFamily="18" charset="0"/>
              </a:rPr>
              <a:t>Hosts (nodes)</a:t>
            </a:r>
          </a:p>
          <a:p>
            <a:pPr marL="342900" indent="-342900"/>
            <a:r>
              <a:rPr lang="en-US" sz="2000" dirty="0">
                <a:latin typeface="Times New Roman" panose="02020603050405020304" pitchFamily="18" charset="0"/>
                <a:cs typeface="Times New Roman" panose="02020603050405020304" pitchFamily="18" charset="0"/>
              </a:rPr>
              <a:t>Groups</a:t>
            </a:r>
          </a:p>
          <a:p>
            <a:pPr marL="342900" indent="-342900"/>
            <a:r>
              <a:rPr lang="en-US" sz="2000" dirty="0">
                <a:latin typeface="Times New Roman" panose="02020603050405020304" pitchFamily="18" charset="0"/>
                <a:cs typeface="Times New Roman" panose="02020603050405020304" pitchFamily="18" charset="0"/>
              </a:rPr>
              <a:t>Inventory-specific data (variables)</a:t>
            </a:r>
          </a:p>
          <a:p>
            <a:pPr marL="342900" indent="-342900"/>
            <a:r>
              <a:rPr lang="en-US" sz="2000" dirty="0">
                <a:latin typeface="Times New Roman" panose="02020603050405020304" pitchFamily="18" charset="0"/>
                <a:cs typeface="Times New Roman" panose="02020603050405020304" pitchFamily="18" charset="0"/>
              </a:rPr>
              <a:t>Static or dynamic sources</a:t>
            </a:r>
          </a:p>
          <a:p>
            <a:pPr>
              <a:buNone/>
            </a:pPr>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2F9B1FBA-8C05-4380-AE81-E69182358BBD}"/>
              </a:ext>
            </a:extLst>
          </p:cNvPr>
          <p:cNvSpPr>
            <a:spLocks noGrp="1"/>
          </p:cNvSpPr>
          <p:nvPr>
            <p:ph type="title"/>
          </p:nvPr>
        </p:nvSpPr>
        <p:spPr>
          <a:xfrm>
            <a:off x="826650" y="0"/>
            <a:ext cx="7490700" cy="612949"/>
          </a:xfrm>
        </p:spPr>
        <p:txBody>
          <a:bodyPr/>
          <a:lstStyle/>
          <a:p>
            <a:r>
              <a:rPr lang="en-US" b="1" dirty="0">
                <a:solidFill>
                  <a:srgbClr val="FF0000"/>
                </a:solidFill>
              </a:rPr>
              <a:t>Inventory</a:t>
            </a:r>
            <a:endParaRPr lang="en-US" dirty="0">
              <a:solidFill>
                <a:srgbClr val="FF0000"/>
              </a:solidFill>
            </a:endParaRPr>
          </a:p>
        </p:txBody>
      </p:sp>
    </p:spTree>
    <p:extLst>
      <p:ext uri="{BB962C8B-B14F-4D97-AF65-F5344CB8AC3E}">
        <p14:creationId xmlns:p14="http://schemas.microsoft.com/office/powerpoint/2010/main" val="149377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CC24AA-872B-4072-8520-91C8C10AF139}"/>
              </a:ext>
            </a:extLst>
          </p:cNvPr>
          <p:cNvSpPr>
            <a:spLocks noGrp="1"/>
          </p:cNvSpPr>
          <p:nvPr>
            <p:ph type="body" idx="1"/>
          </p:nvPr>
        </p:nvSpPr>
        <p:spPr>
          <a:xfrm>
            <a:off x="826700" y="528218"/>
            <a:ext cx="7490700" cy="3067500"/>
          </a:xfrm>
        </p:spPr>
        <p:txBody>
          <a:bodyPr/>
          <a:lstStyle/>
          <a:p>
            <a:pPr>
              <a:buNone/>
            </a:pPr>
            <a:r>
              <a:rPr lang="en-US" sz="2000" dirty="0">
                <a:latin typeface="Times New Roman" panose="02020603050405020304" pitchFamily="18" charset="0"/>
                <a:cs typeface="Times New Roman" panose="02020603050405020304" pitchFamily="18" charset="0"/>
              </a:rPr>
              <a:t>A Project is a logical collection of Ansible Playbooks, represented in Ansible Tower.</a:t>
            </a:r>
          </a:p>
          <a:p>
            <a:pPr>
              <a:buNone/>
            </a:pPr>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You can manage Playbooks and Playbook directories by placing them in a </a:t>
            </a:r>
            <a:r>
              <a:rPr lang="en-US" sz="2000" b="1" dirty="0">
                <a:latin typeface="Times New Roman" panose="02020603050405020304" pitchFamily="18" charset="0"/>
                <a:cs typeface="Times New Roman" panose="02020603050405020304" pitchFamily="18" charset="0"/>
              </a:rPr>
              <a:t>source code management system</a:t>
            </a:r>
            <a:r>
              <a:rPr lang="en-US" sz="2000" dirty="0">
                <a:latin typeface="Times New Roman" panose="02020603050405020304" pitchFamily="18" charset="0"/>
                <a:cs typeface="Times New Roman" panose="02020603050405020304" pitchFamily="18" charset="0"/>
              </a:rPr>
              <a:t> supported by Ansible Tower, including Git, Subversion, and Mercurial. </a:t>
            </a:r>
          </a:p>
          <a:p>
            <a:pPr>
              <a:buNone/>
            </a:pPr>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9E19D8AE-196C-4B0F-84CD-2411DA9C52E0}"/>
              </a:ext>
            </a:extLst>
          </p:cNvPr>
          <p:cNvSpPr>
            <a:spLocks noGrp="1"/>
          </p:cNvSpPr>
          <p:nvPr>
            <p:ph type="title"/>
          </p:nvPr>
        </p:nvSpPr>
        <p:spPr>
          <a:xfrm>
            <a:off x="826650" y="0"/>
            <a:ext cx="7490700" cy="512466"/>
          </a:xfrm>
        </p:spPr>
        <p:txBody>
          <a:bodyPr/>
          <a:lstStyle/>
          <a:p>
            <a:r>
              <a:rPr lang="en-US" b="1" dirty="0">
                <a:solidFill>
                  <a:srgbClr val="FF0000"/>
                </a:solidFill>
              </a:rPr>
              <a:t>Projects</a:t>
            </a:r>
            <a:endParaRPr lang="en-US" dirty="0">
              <a:solidFill>
                <a:srgbClr val="FF0000"/>
              </a:solidFill>
            </a:endParaRPr>
          </a:p>
        </p:txBody>
      </p:sp>
    </p:spTree>
    <p:extLst>
      <p:ext uri="{BB962C8B-B14F-4D97-AF65-F5344CB8AC3E}">
        <p14:creationId xmlns:p14="http://schemas.microsoft.com/office/powerpoint/2010/main" val="1792848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8FD188-140A-40D3-B945-55D71DFF8C53}"/>
              </a:ext>
            </a:extLst>
          </p:cNvPr>
          <p:cNvSpPr>
            <a:spLocks noGrp="1"/>
          </p:cNvSpPr>
          <p:nvPr>
            <p:ph type="body" idx="1"/>
          </p:nvPr>
        </p:nvSpPr>
        <p:spPr>
          <a:xfrm>
            <a:off x="826700" y="467930"/>
            <a:ext cx="7490700" cy="3067500"/>
          </a:xfrm>
        </p:spPr>
        <p:txBody>
          <a:bodyPr/>
          <a:lstStyle/>
          <a:p>
            <a:pPr>
              <a:buNone/>
            </a:pPr>
            <a:r>
              <a:rPr lang="en-US" sz="2000" dirty="0">
                <a:latin typeface="Times New Roman" panose="02020603050405020304" pitchFamily="18" charset="0"/>
                <a:cs typeface="Times New Roman" panose="02020603050405020304" pitchFamily="18" charset="0"/>
              </a:rPr>
              <a:t>A job template is a definition and set of parameters for running an Ansible Playbook.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Job templates are useful to </a:t>
            </a:r>
            <a:r>
              <a:rPr lang="en-US" sz="2000" b="1" dirty="0">
                <a:latin typeface="Times New Roman" panose="02020603050405020304" pitchFamily="18" charset="0"/>
                <a:cs typeface="Times New Roman" panose="02020603050405020304" pitchFamily="18" charset="0"/>
              </a:rPr>
              <a:t>execute</a:t>
            </a:r>
            <a:r>
              <a:rPr lang="en-US" sz="2000" dirty="0">
                <a:latin typeface="Times New Roman" panose="02020603050405020304" pitchFamily="18" charset="0"/>
                <a:cs typeface="Times New Roman" panose="02020603050405020304" pitchFamily="18" charset="0"/>
              </a:rPr>
              <a:t> the same job many times and encourage the </a:t>
            </a:r>
            <a:r>
              <a:rPr lang="en-US" sz="2000" b="1" dirty="0">
                <a:latin typeface="Times New Roman" panose="02020603050405020304" pitchFamily="18" charset="0"/>
                <a:cs typeface="Times New Roman" panose="02020603050405020304" pitchFamily="18" charset="0"/>
              </a:rPr>
              <a:t>reuse</a:t>
            </a:r>
            <a:r>
              <a:rPr lang="en-US" sz="2000" dirty="0">
                <a:latin typeface="Times New Roman" panose="02020603050405020304" pitchFamily="18" charset="0"/>
                <a:cs typeface="Times New Roman" panose="02020603050405020304" pitchFamily="18" charset="0"/>
              </a:rPr>
              <a:t> of Ansible Playbook content and collaboration between teams.</a:t>
            </a:r>
          </a:p>
        </p:txBody>
      </p:sp>
      <p:sp>
        <p:nvSpPr>
          <p:cNvPr id="3" name="Title 2">
            <a:extLst>
              <a:ext uri="{FF2B5EF4-FFF2-40B4-BE49-F238E27FC236}">
                <a16:creationId xmlns:a16="http://schemas.microsoft.com/office/drawing/2014/main" id="{004A1D8D-1169-4963-8FF5-72617568451B}"/>
              </a:ext>
            </a:extLst>
          </p:cNvPr>
          <p:cNvSpPr>
            <a:spLocks noGrp="1"/>
          </p:cNvSpPr>
          <p:nvPr>
            <p:ph type="title"/>
          </p:nvPr>
        </p:nvSpPr>
        <p:spPr>
          <a:xfrm>
            <a:off x="826650" y="0"/>
            <a:ext cx="7490700" cy="592853"/>
          </a:xfrm>
        </p:spPr>
        <p:txBody>
          <a:bodyPr/>
          <a:lstStyle/>
          <a:p>
            <a:r>
              <a:rPr lang="en-US" b="1" dirty="0">
                <a:solidFill>
                  <a:srgbClr val="FF0000"/>
                </a:solidFill>
              </a:rPr>
              <a:t>Job Templates</a:t>
            </a:r>
            <a:endParaRPr lang="en-US" dirty="0">
              <a:solidFill>
                <a:srgbClr val="FF0000"/>
              </a:solidFill>
            </a:endParaRPr>
          </a:p>
        </p:txBody>
      </p:sp>
    </p:spTree>
    <p:extLst>
      <p:ext uri="{BB962C8B-B14F-4D97-AF65-F5344CB8AC3E}">
        <p14:creationId xmlns:p14="http://schemas.microsoft.com/office/powerpoint/2010/main" val="1180491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1A2E15-DA53-4D72-A49E-D180E4DD69F7}"/>
              </a:ext>
            </a:extLst>
          </p:cNvPr>
          <p:cNvSpPr>
            <a:spLocks noGrp="1"/>
          </p:cNvSpPr>
          <p:nvPr>
            <p:ph type="body" idx="1"/>
          </p:nvPr>
        </p:nvSpPr>
        <p:spPr/>
        <p:txBody>
          <a:bodyPr/>
          <a:lstStyle/>
          <a:p>
            <a:pPr>
              <a:buNone/>
            </a:pPr>
            <a:r>
              <a:rPr lang="en-US" sz="2000" dirty="0">
                <a:latin typeface="Times New Roman" panose="02020603050405020304" pitchFamily="18" charset="0"/>
                <a:cs typeface="Times New Roman" panose="02020603050405020304" pitchFamily="18" charset="0"/>
              </a:rPr>
              <a:t>A job is an instance of Ansible Tower launching an Ansible Playbook against an inventory of hosts.</a:t>
            </a:r>
          </a:p>
          <a:p>
            <a:pPr>
              <a:buNone/>
            </a:pPr>
            <a:endParaRPr lang="en-US" sz="2000" dirty="0">
              <a:latin typeface="Times New Roman" panose="02020603050405020304" pitchFamily="18" charset="0"/>
              <a:cs typeface="Times New Roman" panose="02020603050405020304" pitchFamily="18" charset="0"/>
            </a:endParaRPr>
          </a:p>
          <a:p>
            <a:pPr marL="342900" indent="-342900"/>
            <a:r>
              <a:rPr lang="en-US" sz="2000" dirty="0">
                <a:latin typeface="Times New Roman" panose="02020603050405020304" pitchFamily="18" charset="0"/>
                <a:cs typeface="Times New Roman" panose="02020603050405020304" pitchFamily="18" charset="0"/>
              </a:rPr>
              <a:t>Job results can be easily viewed</a:t>
            </a:r>
          </a:p>
          <a:p>
            <a:pPr marL="342900" indent="-342900"/>
            <a:r>
              <a:rPr lang="en-US" sz="2000" dirty="0">
                <a:latin typeface="Times New Roman" panose="02020603050405020304" pitchFamily="18" charset="0"/>
                <a:cs typeface="Times New Roman" panose="02020603050405020304" pitchFamily="18" charset="0"/>
              </a:rPr>
              <a:t>View the standard out for a more in-depth look</a:t>
            </a:r>
          </a:p>
          <a:p>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BE24F2A2-6942-4734-B5D0-3CA33785AAA2}"/>
              </a:ext>
            </a:extLst>
          </p:cNvPr>
          <p:cNvSpPr>
            <a:spLocks noGrp="1"/>
          </p:cNvSpPr>
          <p:nvPr>
            <p:ph type="title"/>
          </p:nvPr>
        </p:nvSpPr>
        <p:spPr/>
        <p:txBody>
          <a:bodyPr/>
          <a:lstStyle/>
          <a:p>
            <a:r>
              <a:rPr lang="en-US" b="1" dirty="0">
                <a:solidFill>
                  <a:srgbClr val="FF0000"/>
                </a:solidFill>
              </a:rPr>
              <a:t>Jobs</a:t>
            </a:r>
            <a:br>
              <a:rPr lang="en-US" b="1"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3939073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3EEFE-146C-44E1-875B-62AAB88E7054}"/>
              </a:ext>
            </a:extLst>
          </p:cNvPr>
          <p:cNvSpPr>
            <a:spLocks noGrp="1"/>
          </p:cNvSpPr>
          <p:nvPr>
            <p:ph type="body" idx="1"/>
          </p:nvPr>
        </p:nvSpPr>
        <p:spPr>
          <a:xfrm>
            <a:off x="253944" y="688364"/>
            <a:ext cx="7490700" cy="1883386"/>
          </a:xfrm>
        </p:spPr>
        <p:txBody>
          <a:bodyPr/>
          <a:lstStyle/>
          <a:p>
            <a:pPr>
              <a:buNone/>
            </a:pPr>
            <a:r>
              <a:rPr lang="en-US" sz="2000" dirty="0">
                <a:latin typeface="Times New Roman" panose="02020603050405020304" pitchFamily="18" charset="0"/>
                <a:cs typeface="Times New Roman" panose="02020603050405020304" pitchFamily="18" charset="0"/>
              </a:rPr>
              <a:t>Role-Based Access Controls (RBAC) are built into Ansible Tower and allow administrators to </a:t>
            </a:r>
            <a:r>
              <a:rPr lang="en-US" sz="2000" b="1" dirty="0">
                <a:latin typeface="Times New Roman" panose="02020603050405020304" pitchFamily="18" charset="0"/>
                <a:cs typeface="Times New Roman" panose="02020603050405020304" pitchFamily="18" charset="0"/>
              </a:rPr>
              <a:t>delegate access</a:t>
            </a:r>
            <a:r>
              <a:rPr lang="en-US" sz="2000" dirty="0">
                <a:latin typeface="Times New Roman" panose="02020603050405020304" pitchFamily="18" charset="0"/>
                <a:cs typeface="Times New Roman" panose="02020603050405020304" pitchFamily="18" charset="0"/>
              </a:rPr>
              <a:t> to server inventories, organizations, and more. These controls allow Ansible Tower to help you </a:t>
            </a:r>
            <a:r>
              <a:rPr lang="en-US" sz="2000" b="1" dirty="0">
                <a:latin typeface="Times New Roman" panose="02020603050405020304" pitchFamily="18" charset="0"/>
                <a:cs typeface="Times New Roman" panose="02020603050405020304" pitchFamily="18" charset="0"/>
              </a:rPr>
              <a:t>increase security</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streamline management</a:t>
            </a:r>
            <a:r>
              <a:rPr lang="en-US" sz="2000" dirty="0">
                <a:latin typeface="Times New Roman" panose="02020603050405020304" pitchFamily="18" charset="0"/>
                <a:cs typeface="Times New Roman" panose="02020603050405020304" pitchFamily="18" charset="0"/>
              </a:rPr>
              <a:t> of your Ansible automation.</a:t>
            </a:r>
          </a:p>
        </p:txBody>
      </p:sp>
      <p:sp>
        <p:nvSpPr>
          <p:cNvPr id="3" name="Title 2">
            <a:extLst>
              <a:ext uri="{FF2B5EF4-FFF2-40B4-BE49-F238E27FC236}">
                <a16:creationId xmlns:a16="http://schemas.microsoft.com/office/drawing/2014/main" id="{5877D86C-3910-46D2-A7AE-ECC3B201DCE9}"/>
              </a:ext>
            </a:extLst>
          </p:cNvPr>
          <p:cNvSpPr>
            <a:spLocks noGrp="1"/>
          </p:cNvSpPr>
          <p:nvPr>
            <p:ph type="title"/>
          </p:nvPr>
        </p:nvSpPr>
        <p:spPr/>
        <p:txBody>
          <a:bodyPr/>
          <a:lstStyle/>
          <a:p>
            <a:r>
              <a:rPr lang="en-US" b="1" dirty="0">
                <a:solidFill>
                  <a:srgbClr val="FF0000"/>
                </a:solidFill>
              </a:rPr>
              <a:t>Role Based Access Control (RBAC)</a:t>
            </a:r>
            <a:br>
              <a:rPr lang="en-US" b="1" dirty="0">
                <a:solidFill>
                  <a:srgbClr val="FF0000"/>
                </a:solidFill>
              </a:rPr>
            </a:br>
            <a:endParaRPr lang="en-US" dirty="0">
              <a:solidFill>
                <a:srgbClr val="FF0000"/>
              </a:solidFill>
            </a:endParaRPr>
          </a:p>
        </p:txBody>
      </p:sp>
      <p:pic>
        <p:nvPicPr>
          <p:cNvPr id="4" name="Picture 3">
            <a:extLst>
              <a:ext uri="{FF2B5EF4-FFF2-40B4-BE49-F238E27FC236}">
                <a16:creationId xmlns:a16="http://schemas.microsoft.com/office/drawing/2014/main" id="{1C1BB71A-32D8-44B6-A168-6A9C475E54F9}"/>
              </a:ext>
            </a:extLst>
          </p:cNvPr>
          <p:cNvPicPr>
            <a:picLocks noChangeAspect="1"/>
          </p:cNvPicPr>
          <p:nvPr/>
        </p:nvPicPr>
        <p:blipFill>
          <a:blip r:embed="rId2"/>
          <a:stretch>
            <a:fillRect/>
          </a:stretch>
        </p:blipFill>
        <p:spPr>
          <a:xfrm>
            <a:off x="4994031" y="2166674"/>
            <a:ext cx="3409261" cy="2288462"/>
          </a:xfrm>
          <a:prstGeom prst="rect">
            <a:avLst/>
          </a:prstGeom>
        </p:spPr>
      </p:pic>
    </p:spTree>
    <p:extLst>
      <p:ext uri="{BB962C8B-B14F-4D97-AF65-F5344CB8AC3E}">
        <p14:creationId xmlns:p14="http://schemas.microsoft.com/office/powerpoint/2010/main" val="34586091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CFB30D-C169-4B0F-87AC-CD9EC4AF5BB2}"/>
              </a:ext>
            </a:extLst>
          </p:cNvPr>
          <p:cNvSpPr/>
          <p:nvPr/>
        </p:nvSpPr>
        <p:spPr>
          <a:xfrm>
            <a:off x="0" y="0"/>
            <a:ext cx="9144000" cy="4739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t>Lab : Configuring Ansible Tower</a:t>
            </a:r>
          </a:p>
        </p:txBody>
      </p:sp>
    </p:spTree>
    <p:extLst>
      <p:ext uri="{BB962C8B-B14F-4D97-AF65-F5344CB8AC3E}">
        <p14:creationId xmlns:p14="http://schemas.microsoft.com/office/powerpoint/2010/main" val="3228589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1CBFAA-3138-48D5-80EB-AE63E97C6A47}"/>
              </a:ext>
            </a:extLst>
          </p:cNvPr>
          <p:cNvSpPr>
            <a:spLocks noGrp="1"/>
          </p:cNvSpPr>
          <p:nvPr>
            <p:ph type="body" idx="1"/>
          </p:nvPr>
        </p:nvSpPr>
        <p:spPr/>
        <p:txBody>
          <a:bodyPr/>
          <a:lstStyle/>
          <a:p>
            <a:pPr>
              <a:buNone/>
            </a:pPr>
            <a:r>
              <a:rPr lang="en-US" sz="2000" dirty="0">
                <a:latin typeface="Times New Roman" panose="02020603050405020304" pitchFamily="18" charset="0"/>
                <a:cs typeface="Times New Roman" panose="02020603050405020304" pitchFamily="18" charset="0"/>
              </a:rPr>
              <a:t>Dynamic inventory is a script that queries a service, like a cloud provider API or a management application. This data is formatted in an Ansible-specific JSON data structure and is used in lieu of static inventory files.</a:t>
            </a:r>
          </a:p>
          <a:p>
            <a:pPr marL="342900" indent="-342900"/>
            <a:r>
              <a:rPr lang="en-US" sz="2000" dirty="0">
                <a:latin typeface="Times New Roman" panose="02020603050405020304" pitchFamily="18" charset="0"/>
                <a:cs typeface="Times New Roman" panose="02020603050405020304" pitchFamily="18" charset="0"/>
              </a:rPr>
              <a:t>Groups are generated based on host metadata</a:t>
            </a:r>
          </a:p>
          <a:p>
            <a:pPr marL="342900" indent="-342900"/>
            <a:r>
              <a:rPr lang="en-US" sz="2000" dirty="0">
                <a:latin typeface="Times New Roman" panose="02020603050405020304" pitchFamily="18" charset="0"/>
                <a:cs typeface="Times New Roman" panose="02020603050405020304" pitchFamily="18" charset="0"/>
              </a:rPr>
              <a:t>Single source of truth saves time, avoids duplication and reduces human error</a:t>
            </a:r>
          </a:p>
          <a:p>
            <a:pPr marL="342900" indent="-342900"/>
            <a:r>
              <a:rPr lang="en-US" sz="2000" dirty="0">
                <a:latin typeface="Times New Roman" panose="02020603050405020304" pitchFamily="18" charset="0"/>
                <a:cs typeface="Times New Roman" panose="02020603050405020304" pitchFamily="18" charset="0"/>
              </a:rPr>
              <a:t>Dynamic and static inventory sources can be used together</a:t>
            </a:r>
          </a:p>
          <a:p>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B6081040-34F9-4296-8897-146A43AB7223}"/>
              </a:ext>
            </a:extLst>
          </p:cNvPr>
          <p:cNvSpPr>
            <a:spLocks noGrp="1"/>
          </p:cNvSpPr>
          <p:nvPr>
            <p:ph type="title"/>
          </p:nvPr>
        </p:nvSpPr>
        <p:spPr/>
        <p:txBody>
          <a:bodyPr/>
          <a:lstStyle/>
          <a:p>
            <a:r>
              <a:rPr lang="en-US" b="1" dirty="0">
                <a:solidFill>
                  <a:srgbClr val="FF0000"/>
                </a:solidFill>
              </a:rPr>
              <a:t>Dynamic Inventory in Ansible Tower</a:t>
            </a:r>
            <a:br>
              <a:rPr lang="en-US" b="1"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1669902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1165861" y="1052581"/>
            <a:ext cx="2264553" cy="1176269"/>
          </a:xfrm>
        </p:spPr>
        <p:txBody>
          <a:bodyPr>
            <a:normAutofit/>
          </a:bodyPr>
          <a:lstStyle/>
          <a:p>
            <a:pPr algn="ctr"/>
            <a:r>
              <a:rPr lang="en-US" sz="1500" dirty="0">
                <a:solidFill>
                  <a:srgbClr val="5BBDBF"/>
                </a:solidFill>
                <a:latin typeface="Overpass" charset="0"/>
                <a:ea typeface="Overpass" charset="0"/>
                <a:cs typeface="Overpass" charset="0"/>
              </a:rPr>
              <a:t>SIMPLE</a:t>
            </a:r>
          </a:p>
        </p:txBody>
      </p:sp>
      <p:sp>
        <p:nvSpPr>
          <p:cNvPr id="10" name="Title 6"/>
          <p:cNvSpPr txBox="1">
            <a:spLocks/>
          </p:cNvSpPr>
          <p:nvPr/>
        </p:nvSpPr>
        <p:spPr>
          <a:xfrm>
            <a:off x="3334057" y="1089531"/>
            <a:ext cx="2260712" cy="1176269"/>
          </a:xfrm>
          <a:prstGeom prst="rect">
            <a:avLst/>
          </a:prstGeom>
        </p:spPr>
        <p:txBody>
          <a:bodyPr vert="horz" lIns="68580" tIns="34290" rIns="68580" bIns="34290" rtlCol="0" anchor="b" anchorCtr="0">
            <a:normAutofit/>
          </a:bodyPr>
          <a:lstStyle>
            <a:lvl1pPr algn="l" defTabSz="457200" rtl="0" eaLnBrk="1" latinLnBrk="0" hangingPunct="1">
              <a:spcBef>
                <a:spcPct val="0"/>
              </a:spcBef>
              <a:buNone/>
              <a:defRPr sz="2800" b="1" i="0" kern="1200" cap="all">
                <a:solidFill>
                  <a:schemeClr val="bg1"/>
                </a:solidFill>
                <a:latin typeface="Open Sans"/>
                <a:ea typeface="+mj-ea"/>
                <a:cs typeface="+mj-cs"/>
              </a:defRPr>
            </a:lvl1pPr>
          </a:lstStyle>
          <a:p>
            <a:pPr algn="ctr"/>
            <a:r>
              <a:rPr lang="en-US" sz="1500" b="0" dirty="0">
                <a:solidFill>
                  <a:srgbClr val="5BBDBF"/>
                </a:solidFill>
                <a:latin typeface="Overpass" charset="0"/>
                <a:ea typeface="Overpass" charset="0"/>
                <a:cs typeface="Overpass" charset="0"/>
              </a:rPr>
              <a:t>POWERFUL</a:t>
            </a:r>
          </a:p>
        </p:txBody>
      </p:sp>
      <p:sp>
        <p:nvSpPr>
          <p:cNvPr id="11" name="Title 6"/>
          <p:cNvSpPr txBox="1">
            <a:spLocks/>
          </p:cNvSpPr>
          <p:nvPr/>
        </p:nvSpPr>
        <p:spPr>
          <a:xfrm>
            <a:off x="5683723" y="1089531"/>
            <a:ext cx="2136089" cy="1176269"/>
          </a:xfrm>
          <a:prstGeom prst="rect">
            <a:avLst/>
          </a:prstGeom>
        </p:spPr>
        <p:txBody>
          <a:bodyPr vert="horz" lIns="68580" tIns="34290" rIns="68580" bIns="34290" rtlCol="0" anchor="b" anchorCtr="0">
            <a:normAutofit/>
          </a:bodyPr>
          <a:lstStyle>
            <a:lvl1pPr algn="l" defTabSz="457200" rtl="0" eaLnBrk="1" latinLnBrk="0" hangingPunct="1">
              <a:spcBef>
                <a:spcPct val="0"/>
              </a:spcBef>
              <a:buNone/>
              <a:defRPr sz="2800" b="1" i="0" kern="1200" cap="all">
                <a:solidFill>
                  <a:schemeClr val="bg1"/>
                </a:solidFill>
                <a:latin typeface="Open Sans"/>
                <a:ea typeface="+mj-ea"/>
                <a:cs typeface="+mj-cs"/>
              </a:defRPr>
            </a:lvl1pPr>
          </a:lstStyle>
          <a:p>
            <a:pPr algn="ctr"/>
            <a:r>
              <a:rPr lang="en-US" sz="1500" b="0" dirty="0">
                <a:solidFill>
                  <a:srgbClr val="5BBDBF"/>
                </a:solidFill>
                <a:latin typeface="Overpass" charset="0"/>
                <a:ea typeface="Overpass" charset="0"/>
                <a:cs typeface="Overpass" charset="0"/>
              </a:rPr>
              <a:t>Agentless</a:t>
            </a:r>
          </a:p>
        </p:txBody>
      </p:sp>
      <p:sp>
        <p:nvSpPr>
          <p:cNvPr id="12" name="AutoShape 2"/>
          <p:cNvSpPr>
            <a:spLocks/>
          </p:cNvSpPr>
          <p:nvPr/>
        </p:nvSpPr>
        <p:spPr bwMode="auto">
          <a:xfrm>
            <a:off x="3589830" y="2555677"/>
            <a:ext cx="1938052" cy="1800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lstStyle/>
          <a:p>
            <a:pPr defTabSz="438139">
              <a:spcBef>
                <a:spcPts val="900"/>
              </a:spcBef>
              <a:buSzPct val="100000"/>
              <a:defRPr/>
            </a:pPr>
            <a:r>
              <a:rPr lang="en-US" sz="1200" dirty="0">
                <a:solidFill>
                  <a:schemeClr val="tx1"/>
                </a:solidFill>
                <a:latin typeface="Overpass" charset="0"/>
                <a:ea typeface="Overpass" charset="0"/>
                <a:cs typeface="Overpass" charset="0"/>
                <a:sym typeface="Source Sans Pro" charset="0"/>
              </a:rPr>
              <a:t>Configuration management</a:t>
            </a:r>
            <a:endParaRPr lang="en-US" sz="1200" dirty="0">
              <a:solidFill>
                <a:schemeClr val="tx1"/>
              </a:solidFill>
              <a:latin typeface="Overpass" charset="0"/>
              <a:ea typeface="Overpass" charset="0"/>
              <a:cs typeface="Overpass" charset="0"/>
              <a:sym typeface="Arial" charset="0"/>
            </a:endParaRPr>
          </a:p>
          <a:p>
            <a:pPr defTabSz="438139">
              <a:spcBef>
                <a:spcPts val="900"/>
              </a:spcBef>
              <a:buSzPct val="100000"/>
              <a:defRPr/>
            </a:pPr>
            <a:r>
              <a:rPr lang="en-US" sz="1200" dirty="0">
                <a:solidFill>
                  <a:schemeClr val="tx1"/>
                </a:solidFill>
                <a:latin typeface="Overpass" charset="0"/>
                <a:ea typeface="Overpass" charset="0"/>
                <a:cs typeface="Overpass" charset="0"/>
                <a:sym typeface="Source Sans Pro" charset="0"/>
              </a:rPr>
              <a:t>App deployment</a:t>
            </a:r>
            <a:endParaRPr lang="en-US" sz="1200" dirty="0">
              <a:solidFill>
                <a:schemeClr val="tx1"/>
              </a:solidFill>
              <a:latin typeface="Overpass" charset="0"/>
              <a:ea typeface="Overpass" charset="0"/>
              <a:cs typeface="Overpass" charset="0"/>
              <a:sym typeface="Arial" charset="0"/>
            </a:endParaRPr>
          </a:p>
          <a:p>
            <a:pPr defTabSz="438139">
              <a:spcBef>
                <a:spcPts val="900"/>
              </a:spcBef>
              <a:buSzPct val="100000"/>
              <a:defRPr/>
            </a:pPr>
            <a:r>
              <a:rPr lang="en-US" sz="1200" dirty="0">
                <a:solidFill>
                  <a:schemeClr val="tx1"/>
                </a:solidFill>
                <a:latin typeface="Overpass" charset="0"/>
                <a:ea typeface="Overpass" charset="0"/>
                <a:cs typeface="Overpass" charset="0"/>
                <a:sym typeface="Source Sans Pro" charset="0"/>
              </a:rPr>
              <a:t>Workflow orchestration</a:t>
            </a:r>
            <a:endParaRPr lang="en-US" sz="1200" dirty="0">
              <a:solidFill>
                <a:schemeClr val="tx1"/>
              </a:solidFill>
              <a:latin typeface="Overpass" charset="0"/>
              <a:ea typeface="Overpass" charset="0"/>
              <a:cs typeface="Overpass" charset="0"/>
              <a:sym typeface="Arial" charset="0"/>
            </a:endParaRPr>
          </a:p>
          <a:p>
            <a:pPr defTabSz="438139">
              <a:spcBef>
                <a:spcPts val="900"/>
              </a:spcBef>
              <a:buSzPct val="100000"/>
              <a:defRPr/>
            </a:pPr>
            <a:r>
              <a:rPr lang="en-US" sz="1200" b="1" dirty="0">
                <a:solidFill>
                  <a:schemeClr val="tx1"/>
                </a:solidFill>
                <a:latin typeface="Overpass" charset="0"/>
                <a:ea typeface="Overpass" charset="0"/>
                <a:cs typeface="Overpass" charset="0"/>
                <a:sym typeface="Source Sans Pro" charset="0"/>
              </a:rPr>
              <a:t>Orchestrate the app lifecycle</a:t>
            </a:r>
            <a:endParaRPr lang="en-US" sz="1200" b="1" dirty="0">
              <a:solidFill>
                <a:schemeClr val="tx1"/>
              </a:solidFill>
              <a:latin typeface="Overpass" charset="0"/>
              <a:ea typeface="Overpass" charset="0"/>
              <a:cs typeface="Overpass" charset="0"/>
            </a:endParaRPr>
          </a:p>
        </p:txBody>
      </p:sp>
      <p:sp>
        <p:nvSpPr>
          <p:cNvPr id="13" name="AutoShape 3"/>
          <p:cNvSpPr>
            <a:spLocks/>
          </p:cNvSpPr>
          <p:nvPr/>
        </p:nvSpPr>
        <p:spPr bwMode="auto">
          <a:xfrm>
            <a:off x="1476315" y="2544962"/>
            <a:ext cx="1857743" cy="18966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lstStyle/>
          <a:p>
            <a:pPr defTabSz="438139">
              <a:spcBef>
                <a:spcPts val="900"/>
              </a:spcBef>
              <a:buSzPct val="100000"/>
              <a:defRPr/>
            </a:pPr>
            <a:r>
              <a:rPr lang="en-US" sz="1200" dirty="0">
                <a:solidFill>
                  <a:schemeClr val="tx1"/>
                </a:solidFill>
                <a:latin typeface="Overpass" charset="0"/>
                <a:ea typeface="Overpass" charset="0"/>
                <a:cs typeface="Overpass" charset="0"/>
                <a:sym typeface="Source Sans Pro" charset="0"/>
              </a:rPr>
              <a:t>Human readable automation</a:t>
            </a:r>
            <a:endParaRPr lang="en-US" sz="1800" dirty="0">
              <a:solidFill>
                <a:schemeClr val="tx1"/>
              </a:solidFill>
              <a:latin typeface="Overpass" charset="0"/>
              <a:ea typeface="Overpass" charset="0"/>
              <a:cs typeface="Overpass" charset="0"/>
              <a:sym typeface="Arial" charset="0"/>
            </a:endParaRPr>
          </a:p>
          <a:p>
            <a:pPr defTabSz="438139">
              <a:spcBef>
                <a:spcPts val="900"/>
              </a:spcBef>
              <a:buSzPct val="100000"/>
              <a:defRPr/>
            </a:pPr>
            <a:r>
              <a:rPr lang="en-US" sz="1200" dirty="0">
                <a:solidFill>
                  <a:schemeClr val="tx1"/>
                </a:solidFill>
                <a:latin typeface="Overpass" charset="0"/>
                <a:ea typeface="Overpass" charset="0"/>
                <a:cs typeface="Overpass" charset="0"/>
                <a:sym typeface="Source Sans Pro" charset="0"/>
              </a:rPr>
              <a:t>No special coding skills needed</a:t>
            </a:r>
            <a:endParaRPr lang="en-US" sz="1800" dirty="0">
              <a:solidFill>
                <a:schemeClr val="tx1"/>
              </a:solidFill>
              <a:latin typeface="Overpass" charset="0"/>
              <a:ea typeface="Overpass" charset="0"/>
              <a:cs typeface="Overpass" charset="0"/>
              <a:sym typeface="Arial" charset="0"/>
            </a:endParaRPr>
          </a:p>
          <a:p>
            <a:pPr defTabSz="438139">
              <a:spcBef>
                <a:spcPts val="900"/>
              </a:spcBef>
              <a:buSzPct val="100000"/>
              <a:defRPr/>
            </a:pPr>
            <a:r>
              <a:rPr lang="en-US" sz="1200" dirty="0">
                <a:solidFill>
                  <a:schemeClr val="tx1"/>
                </a:solidFill>
                <a:latin typeface="Overpass" charset="0"/>
                <a:ea typeface="Overpass" charset="0"/>
                <a:cs typeface="Overpass" charset="0"/>
                <a:sym typeface="Source Sans Pro" charset="0"/>
              </a:rPr>
              <a:t>Tasks executed in order</a:t>
            </a:r>
            <a:endParaRPr lang="en-US" sz="1800" dirty="0">
              <a:solidFill>
                <a:schemeClr val="tx1"/>
              </a:solidFill>
              <a:latin typeface="Overpass" charset="0"/>
              <a:ea typeface="Overpass" charset="0"/>
              <a:cs typeface="Overpass" charset="0"/>
              <a:sym typeface="Arial" charset="0"/>
            </a:endParaRPr>
          </a:p>
          <a:p>
            <a:pPr defTabSz="438139">
              <a:spcBef>
                <a:spcPts val="900"/>
              </a:spcBef>
              <a:buSzPct val="100000"/>
              <a:defRPr/>
            </a:pPr>
            <a:r>
              <a:rPr lang="en-US" sz="1200" b="1" dirty="0">
                <a:solidFill>
                  <a:schemeClr val="tx1"/>
                </a:solidFill>
                <a:latin typeface="Overpass" charset="0"/>
                <a:ea typeface="Overpass" charset="0"/>
                <a:cs typeface="Overpass" charset="0"/>
                <a:sym typeface="Source Sans Pro" charset="0"/>
              </a:rPr>
              <a:t>Get productive quickly</a:t>
            </a:r>
            <a:endParaRPr lang="en-US" sz="1800" b="1" dirty="0">
              <a:solidFill>
                <a:schemeClr val="tx1"/>
              </a:solidFill>
              <a:latin typeface="Overpass" charset="0"/>
              <a:ea typeface="Overpass" charset="0"/>
              <a:cs typeface="Overpass" charset="0"/>
            </a:endParaRPr>
          </a:p>
        </p:txBody>
      </p:sp>
      <p:sp>
        <p:nvSpPr>
          <p:cNvPr id="14" name="AutoShape 4"/>
          <p:cNvSpPr>
            <a:spLocks/>
          </p:cNvSpPr>
          <p:nvPr/>
        </p:nvSpPr>
        <p:spPr bwMode="auto">
          <a:xfrm>
            <a:off x="5862925" y="2546152"/>
            <a:ext cx="1905000" cy="1895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8575" tIns="28575" rIns="28575" bIns="28575"/>
          <a:lstStyle/>
          <a:p>
            <a:pPr defTabSz="438139">
              <a:spcBef>
                <a:spcPts val="900"/>
              </a:spcBef>
              <a:buSzPct val="100000"/>
              <a:defRPr/>
            </a:pPr>
            <a:r>
              <a:rPr lang="en-US" sz="1200" dirty="0">
                <a:solidFill>
                  <a:schemeClr val="tx1"/>
                </a:solidFill>
                <a:latin typeface="Overpass" charset="0"/>
                <a:ea typeface="Overpass" charset="0"/>
                <a:cs typeface="Overpass" charset="0"/>
                <a:sym typeface="Source Sans Pro" charset="0"/>
              </a:rPr>
              <a:t>Agentless architecture</a:t>
            </a:r>
          </a:p>
          <a:p>
            <a:pPr defTabSz="438139">
              <a:spcBef>
                <a:spcPts val="900"/>
              </a:spcBef>
              <a:buSzPct val="100000"/>
              <a:defRPr/>
            </a:pPr>
            <a:r>
              <a:rPr lang="en-US" sz="1200" dirty="0">
                <a:solidFill>
                  <a:schemeClr val="tx1"/>
                </a:solidFill>
                <a:latin typeface="Overpass" charset="0"/>
                <a:ea typeface="Overpass" charset="0"/>
                <a:cs typeface="Overpass" charset="0"/>
                <a:sym typeface="Source Sans Pro" charset="0"/>
              </a:rPr>
              <a:t>Uses </a:t>
            </a:r>
            <a:r>
              <a:rPr lang="en-US" sz="1200" dirty="0" err="1">
                <a:solidFill>
                  <a:schemeClr val="tx1"/>
                </a:solidFill>
                <a:latin typeface="Overpass" charset="0"/>
                <a:ea typeface="Overpass" charset="0"/>
                <a:cs typeface="Overpass" charset="0"/>
                <a:sym typeface="Source Sans Pro" charset="0"/>
              </a:rPr>
              <a:t>OpenSSH</a:t>
            </a:r>
            <a:r>
              <a:rPr lang="en-US" sz="1200" dirty="0">
                <a:solidFill>
                  <a:schemeClr val="tx1"/>
                </a:solidFill>
                <a:latin typeface="Overpass" charset="0"/>
                <a:ea typeface="Overpass" charset="0"/>
                <a:cs typeface="Overpass" charset="0"/>
                <a:sym typeface="Source Sans Pro" charset="0"/>
              </a:rPr>
              <a:t> &amp; </a:t>
            </a:r>
            <a:r>
              <a:rPr lang="en-US" sz="1200" dirty="0" err="1">
                <a:solidFill>
                  <a:schemeClr val="tx1"/>
                </a:solidFill>
                <a:latin typeface="Overpass" charset="0"/>
                <a:ea typeface="Overpass" charset="0"/>
                <a:cs typeface="Overpass" charset="0"/>
                <a:sym typeface="Source Sans Pro" charset="0"/>
              </a:rPr>
              <a:t>WinRM</a:t>
            </a:r>
            <a:endParaRPr lang="en-US" sz="1200" dirty="0">
              <a:solidFill>
                <a:schemeClr val="tx1"/>
              </a:solidFill>
              <a:latin typeface="Overpass" charset="0"/>
              <a:ea typeface="Overpass" charset="0"/>
              <a:cs typeface="Overpass" charset="0"/>
              <a:sym typeface="Arial" charset="0"/>
            </a:endParaRPr>
          </a:p>
          <a:p>
            <a:pPr defTabSz="438139">
              <a:spcBef>
                <a:spcPts val="900"/>
              </a:spcBef>
              <a:buSzPct val="100000"/>
              <a:defRPr/>
            </a:pPr>
            <a:r>
              <a:rPr lang="en-US" sz="1200" b="1" dirty="0">
                <a:solidFill>
                  <a:schemeClr val="tx1"/>
                </a:solidFill>
                <a:latin typeface="Overpass" charset="0"/>
                <a:ea typeface="Overpass" charset="0"/>
                <a:cs typeface="Overpass" charset="0"/>
                <a:sym typeface="Source Sans Pro" charset="0"/>
              </a:rPr>
              <a:t>More efficient &amp; more secure</a:t>
            </a:r>
            <a:endParaRPr lang="en-US" sz="1200" b="1" dirty="0">
              <a:solidFill>
                <a:schemeClr val="tx1"/>
              </a:solidFill>
              <a:latin typeface="Overpass" charset="0"/>
              <a:ea typeface="Overpass" charset="0"/>
              <a:cs typeface="Overpass" charset="0"/>
            </a:endParaRPr>
          </a:p>
        </p:txBody>
      </p:sp>
      <p:cxnSp>
        <p:nvCxnSpPr>
          <p:cNvPr id="18" name="Straight Connector 17"/>
          <p:cNvCxnSpPr/>
          <p:nvPr/>
        </p:nvCxnSpPr>
        <p:spPr>
          <a:xfrm>
            <a:off x="3305482" y="1714500"/>
            <a:ext cx="0" cy="2049066"/>
          </a:xfrm>
          <a:prstGeom prst="line">
            <a:avLst/>
          </a:prstGeom>
          <a:noFill/>
          <a:ln w="6350">
            <a:solidFill>
              <a:srgbClr val="5BBDBF"/>
            </a:solidFill>
            <a:round/>
          </a:ln>
        </p:spPr>
        <p:style>
          <a:lnRef idx="2">
            <a:schemeClr val="dk1"/>
          </a:lnRef>
          <a:fillRef idx="1">
            <a:srgbClr val="99CCFF"/>
          </a:fillRef>
          <a:effectRef idx="0">
            <a:schemeClr val="accent1"/>
          </a:effectRef>
          <a:fontRef idx="minor">
            <a:schemeClr val="dk1"/>
          </a:fontRef>
        </p:style>
      </p:cxnSp>
      <p:cxnSp>
        <p:nvCxnSpPr>
          <p:cNvPr id="20" name="Straight Connector 19"/>
          <p:cNvCxnSpPr/>
          <p:nvPr/>
        </p:nvCxnSpPr>
        <p:spPr>
          <a:xfrm>
            <a:off x="5600700" y="1779984"/>
            <a:ext cx="0" cy="2049066"/>
          </a:xfrm>
          <a:prstGeom prst="line">
            <a:avLst/>
          </a:prstGeom>
          <a:noFill/>
          <a:ln w="6350">
            <a:solidFill>
              <a:srgbClr val="5BBDBF"/>
            </a:solidFill>
            <a:round/>
          </a:ln>
        </p:spPr>
        <p:style>
          <a:lnRef idx="2">
            <a:schemeClr val="dk1"/>
          </a:lnRef>
          <a:fillRef idx="1">
            <a:srgbClr val="99CCFF"/>
          </a:fillRef>
          <a:effectRef idx="0">
            <a:schemeClr val="accent1"/>
          </a:effectRef>
          <a:fontRef idx="minor">
            <a:schemeClr val="dk1"/>
          </a:fontRef>
        </p:style>
      </p:cxn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83432" y="1200150"/>
            <a:ext cx="374018" cy="571500"/>
          </a:xfrm>
          <a:prstGeom prst="rect">
            <a:avLst/>
          </a:prstGeom>
        </p:spPr>
      </p:pic>
      <p:pic>
        <p:nvPicPr>
          <p:cNvPr id="19" name="Picture 1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74005" y="1200150"/>
            <a:ext cx="396109" cy="51435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213292" y="1257300"/>
            <a:ext cx="530159" cy="515350"/>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800850" y="0"/>
            <a:ext cx="1087344" cy="638224"/>
          </a:xfrm>
          <a:prstGeom prst="rect">
            <a:avLst/>
          </a:prstGeom>
        </p:spPr>
      </p:pic>
    </p:spTree>
    <p:extLst>
      <p:ext uri="{BB962C8B-B14F-4D97-AF65-F5344CB8AC3E}">
        <p14:creationId xmlns:p14="http://schemas.microsoft.com/office/powerpoint/2010/main" val="356113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CE3852-D2CB-4CCF-B406-7C62157F7362}"/>
              </a:ext>
            </a:extLst>
          </p:cNvPr>
          <p:cNvSpPr>
            <a:spLocks noGrp="1"/>
          </p:cNvSpPr>
          <p:nvPr>
            <p:ph type="body" idx="1"/>
          </p:nvPr>
        </p:nvSpPr>
        <p:spPr>
          <a:xfrm>
            <a:off x="826700" y="739232"/>
            <a:ext cx="7490700" cy="3440881"/>
          </a:xfrm>
        </p:spPr>
        <p:txBody>
          <a:bodyPr/>
          <a:lstStyle/>
          <a:p>
            <a:pPr marL="342900" indent="-342900"/>
            <a:r>
              <a:rPr lang="en-US" sz="2000" dirty="0">
                <a:latin typeface="Times New Roman" panose="02020603050405020304" pitchFamily="18" charset="0"/>
                <a:cs typeface="Times New Roman" panose="02020603050405020304" pitchFamily="18" charset="0"/>
              </a:rPr>
              <a:t>Job Status Updates</a:t>
            </a:r>
          </a:p>
          <a:p>
            <a:pPr marL="342900" indent="-342900"/>
            <a:r>
              <a:rPr lang="en-US" sz="2000" dirty="0">
                <a:latin typeface="Times New Roman" panose="02020603050405020304" pitchFamily="18" charset="0"/>
                <a:cs typeface="Times New Roman" panose="02020603050405020304" pitchFamily="18" charset="0"/>
              </a:rPr>
              <a:t>Activity Stream</a:t>
            </a:r>
          </a:p>
          <a:p>
            <a:pPr marL="342900" indent="-342900"/>
            <a:r>
              <a:rPr lang="en-US" sz="2000" dirty="0">
                <a:latin typeface="Times New Roman" panose="02020603050405020304" pitchFamily="18" charset="0"/>
                <a:cs typeface="Times New Roman" panose="02020603050405020304" pitchFamily="18" charset="0"/>
              </a:rPr>
              <a:t>Integrated Notifications</a:t>
            </a:r>
          </a:p>
          <a:p>
            <a:pPr marL="342900" indent="-342900"/>
            <a:r>
              <a:rPr lang="en-US" sz="2000" dirty="0">
                <a:latin typeface="Times New Roman" panose="02020603050405020304" pitchFamily="18" charset="0"/>
                <a:cs typeface="Times New Roman" panose="02020603050405020304" pitchFamily="18" charset="0"/>
              </a:rPr>
              <a:t>Schedule Jobs</a:t>
            </a:r>
          </a:p>
          <a:p>
            <a:pPr marL="342900" indent="-342900"/>
            <a:r>
              <a:rPr lang="en-US" sz="2000" dirty="0">
                <a:latin typeface="Times New Roman" panose="02020603050405020304" pitchFamily="18" charset="0"/>
                <a:cs typeface="Times New Roman" panose="02020603050405020304" pitchFamily="18" charset="0"/>
              </a:rPr>
              <a:t>Manage and Track Your Inventory</a:t>
            </a:r>
          </a:p>
          <a:p>
            <a:pPr marL="342900" indent="-342900"/>
            <a:r>
              <a:rPr lang="en-US" sz="2000" dirty="0">
                <a:latin typeface="Times New Roman" panose="02020603050405020304" pitchFamily="18" charset="0"/>
                <a:cs typeface="Times New Roman" panose="02020603050405020304" pitchFamily="18" charset="0"/>
              </a:rPr>
              <a:t>Self Service IT (User Surveys)</a:t>
            </a:r>
          </a:p>
          <a:p>
            <a:pPr marL="342900" indent="-342900"/>
            <a:r>
              <a:rPr lang="en-US" sz="2000" dirty="0">
                <a:latin typeface="Times New Roman" panose="02020603050405020304" pitchFamily="18" charset="0"/>
                <a:cs typeface="Times New Roman" panose="02020603050405020304" pitchFamily="18" charset="0"/>
              </a:rPr>
              <a:t>Remote Command Execution</a:t>
            </a:r>
          </a:p>
          <a:p>
            <a:pPr marL="342900" indent="-342900"/>
            <a:r>
              <a:rPr lang="en-US" sz="2000" dirty="0">
                <a:latin typeface="Times New Roman" panose="02020603050405020304" pitchFamily="18" charset="0"/>
                <a:cs typeface="Times New Roman" panose="02020603050405020304" pitchFamily="18" charset="0"/>
              </a:rPr>
              <a:t>External Logging</a:t>
            </a:r>
          </a:p>
          <a:p>
            <a:pPr marL="342900" indent="-342900"/>
            <a:r>
              <a:rPr lang="en-US" sz="2000" dirty="0">
                <a:latin typeface="Times New Roman" panose="02020603050405020304" pitchFamily="18" charset="0"/>
                <a:cs typeface="Times New Roman" panose="02020603050405020304" pitchFamily="18" charset="0"/>
              </a:rPr>
              <a:t>Multi-Playbook Workflows</a:t>
            </a:r>
          </a:p>
          <a:p>
            <a:pPr>
              <a:buNone/>
            </a:pPr>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71F92851-B9C4-4AC8-AA03-2C9BAD5ABAD8}"/>
              </a:ext>
            </a:extLst>
          </p:cNvPr>
          <p:cNvSpPr>
            <a:spLocks noGrp="1"/>
          </p:cNvSpPr>
          <p:nvPr>
            <p:ph type="title"/>
          </p:nvPr>
        </p:nvSpPr>
        <p:spPr/>
        <p:txBody>
          <a:bodyPr/>
          <a:lstStyle/>
          <a:p>
            <a:r>
              <a:rPr lang="en-US" b="1" dirty="0">
                <a:solidFill>
                  <a:srgbClr val="FF0000"/>
                </a:solidFill>
              </a:rPr>
              <a:t>More with Ansible Tower</a:t>
            </a:r>
            <a:br>
              <a:rPr lang="en-US" b="1"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2944268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AFF632-3A39-4547-A75F-DE1632B10769}"/>
              </a:ext>
            </a:extLst>
          </p:cNvPr>
          <p:cNvSpPr>
            <a:spLocks noGrp="1"/>
          </p:cNvSpPr>
          <p:nvPr>
            <p:ph type="body" idx="1"/>
          </p:nvPr>
        </p:nvSpPr>
        <p:spPr>
          <a:xfrm>
            <a:off x="813914" y="869868"/>
            <a:ext cx="8166675" cy="3067500"/>
          </a:xfrm>
        </p:spPr>
        <p:txBody>
          <a:bodyPr/>
          <a:lstStyle/>
          <a:p>
            <a:pPr marL="342900" indent="-342900"/>
            <a:r>
              <a:rPr lang="en-US" sz="2000" b="1" dirty="0">
                <a:latin typeface="Times New Roman" panose="02020603050405020304" pitchFamily="18" charset="0"/>
                <a:cs typeface="Times New Roman" panose="02020603050405020304" pitchFamily="18" charset="0"/>
              </a:rPr>
              <a:t>It’s easy to get started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ansible.com/get-started</a:t>
            </a:r>
          </a:p>
          <a:p>
            <a:pPr marL="342900" indent="-342900"/>
            <a:r>
              <a:rPr lang="en-US" sz="2000" b="1" dirty="0">
                <a:latin typeface="Times New Roman" panose="02020603050405020304" pitchFamily="18" charset="0"/>
                <a:cs typeface="Times New Roman" panose="02020603050405020304" pitchFamily="18" charset="0"/>
              </a:rPr>
              <a:t>Try Ansible Tower for free: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ansible.com/tower-trial</a:t>
            </a:r>
          </a:p>
          <a:p>
            <a:pPr marL="342900" indent="-342900"/>
            <a:r>
              <a:rPr lang="en-US" sz="2000" b="1" dirty="0">
                <a:latin typeface="Times New Roman" panose="02020603050405020304" pitchFamily="18" charset="0"/>
                <a:cs typeface="Times New Roman" panose="02020603050405020304" pitchFamily="18" charset="0"/>
              </a:rPr>
              <a:t>Would you like to learn a lot more?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redhat.com/</a:t>
            </a:r>
            <a:r>
              <a:rPr lang="en-US" sz="2000" dirty="0" err="1">
                <a:latin typeface="Times New Roman" panose="02020603050405020304" pitchFamily="18" charset="0"/>
                <a:cs typeface="Times New Roman" panose="02020603050405020304" pitchFamily="18" charset="0"/>
              </a:rPr>
              <a:t>en</a:t>
            </a:r>
            <a:r>
              <a:rPr lang="en-US" sz="2000" dirty="0">
                <a:latin typeface="Times New Roman" panose="02020603050405020304" pitchFamily="18" charset="0"/>
                <a:cs typeface="Times New Roman" panose="02020603050405020304" pitchFamily="18" charset="0"/>
              </a:rPr>
              <a:t>/services/training/do409-automation-ansible-ii-ansible-tower</a:t>
            </a:r>
          </a:p>
          <a:p>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3F5B457-EFAA-4BE7-B88E-048DE487EB1D}"/>
              </a:ext>
            </a:extLst>
          </p:cNvPr>
          <p:cNvSpPr>
            <a:spLocks noGrp="1"/>
          </p:cNvSpPr>
          <p:nvPr>
            <p:ph type="title"/>
          </p:nvPr>
        </p:nvSpPr>
        <p:spPr/>
        <p:txBody>
          <a:bodyPr/>
          <a:lstStyle/>
          <a:p>
            <a:r>
              <a:rPr lang="en-US" b="1" dirty="0">
                <a:solidFill>
                  <a:srgbClr val="FF0000"/>
                </a:solidFill>
              </a:rPr>
              <a:t>Next Steps</a:t>
            </a:r>
            <a:br>
              <a:rPr lang="en-US" b="1"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4011157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CFB30D-C169-4B0F-87AC-CD9EC4AF5BB2}"/>
              </a:ext>
            </a:extLst>
          </p:cNvPr>
          <p:cNvSpPr/>
          <p:nvPr/>
        </p:nvSpPr>
        <p:spPr>
          <a:xfrm>
            <a:off x="0" y="0"/>
            <a:ext cx="9144000" cy="4739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t>Lab : Creating and Running</a:t>
            </a:r>
          </a:p>
          <a:p>
            <a:pPr algn="ctr"/>
            <a:r>
              <a:rPr lang="en-US" sz="4000"/>
              <a:t>Job Template</a:t>
            </a:r>
            <a:endParaRPr lang="en-US" sz="4000" dirty="0"/>
          </a:p>
        </p:txBody>
      </p:sp>
    </p:spTree>
    <p:extLst>
      <p:ext uri="{BB962C8B-B14F-4D97-AF65-F5344CB8AC3E}">
        <p14:creationId xmlns:p14="http://schemas.microsoft.com/office/powerpoint/2010/main" val="3926900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CB68-08A5-4CDE-9CF5-ABFD45866970}"/>
              </a:ext>
            </a:extLst>
          </p:cNvPr>
          <p:cNvPicPr>
            <a:picLocks noChangeAspect="1"/>
          </p:cNvPicPr>
          <p:nvPr/>
        </p:nvPicPr>
        <p:blipFill>
          <a:blip r:embed="rId2"/>
          <a:stretch>
            <a:fillRect/>
          </a:stretch>
        </p:blipFill>
        <p:spPr>
          <a:xfrm>
            <a:off x="1745230" y="0"/>
            <a:ext cx="5653539" cy="4573202"/>
          </a:xfrm>
          <a:prstGeom prst="rect">
            <a:avLst/>
          </a:prstGeom>
        </p:spPr>
      </p:pic>
    </p:spTree>
    <p:extLst>
      <p:ext uri="{BB962C8B-B14F-4D97-AF65-F5344CB8AC3E}">
        <p14:creationId xmlns:p14="http://schemas.microsoft.com/office/powerpoint/2010/main" val="1635385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B212E5-A775-4E62-99F6-2915B64C0E57}"/>
              </a:ext>
            </a:extLst>
          </p:cNvPr>
          <p:cNvPicPr>
            <a:picLocks noChangeAspect="1"/>
          </p:cNvPicPr>
          <p:nvPr/>
        </p:nvPicPr>
        <p:blipFill>
          <a:blip r:embed="rId2"/>
          <a:stretch>
            <a:fillRect/>
          </a:stretch>
        </p:blipFill>
        <p:spPr>
          <a:xfrm>
            <a:off x="1668317" y="0"/>
            <a:ext cx="5807366" cy="4669205"/>
          </a:xfrm>
          <a:prstGeom prst="rect">
            <a:avLst/>
          </a:prstGeom>
        </p:spPr>
      </p:pic>
    </p:spTree>
    <p:extLst>
      <p:ext uri="{BB962C8B-B14F-4D97-AF65-F5344CB8AC3E}">
        <p14:creationId xmlns:p14="http://schemas.microsoft.com/office/powerpoint/2010/main" val="1162237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242B9-D7A0-4635-9D01-7A74F01FFE03}"/>
              </a:ext>
            </a:extLst>
          </p:cNvPr>
          <p:cNvPicPr>
            <a:picLocks noChangeAspect="1"/>
          </p:cNvPicPr>
          <p:nvPr/>
        </p:nvPicPr>
        <p:blipFill>
          <a:blip r:embed="rId2"/>
          <a:stretch>
            <a:fillRect/>
          </a:stretch>
        </p:blipFill>
        <p:spPr>
          <a:xfrm>
            <a:off x="1737038" y="0"/>
            <a:ext cx="5669924" cy="4562939"/>
          </a:xfrm>
          <a:prstGeom prst="rect">
            <a:avLst/>
          </a:prstGeom>
        </p:spPr>
      </p:pic>
    </p:spTree>
    <p:extLst>
      <p:ext uri="{BB962C8B-B14F-4D97-AF65-F5344CB8AC3E}">
        <p14:creationId xmlns:p14="http://schemas.microsoft.com/office/powerpoint/2010/main" val="3269518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868B9F-4E6A-41B5-814D-DFEA394D38B3}"/>
              </a:ext>
            </a:extLst>
          </p:cNvPr>
          <p:cNvPicPr>
            <a:picLocks noChangeAspect="1"/>
          </p:cNvPicPr>
          <p:nvPr/>
        </p:nvPicPr>
        <p:blipFill>
          <a:blip r:embed="rId2"/>
          <a:stretch>
            <a:fillRect/>
          </a:stretch>
        </p:blipFill>
        <p:spPr>
          <a:xfrm>
            <a:off x="1607211" y="0"/>
            <a:ext cx="5929577" cy="4693376"/>
          </a:xfrm>
          <a:prstGeom prst="rect">
            <a:avLst/>
          </a:prstGeom>
        </p:spPr>
      </p:pic>
    </p:spTree>
    <p:extLst>
      <p:ext uri="{BB962C8B-B14F-4D97-AF65-F5344CB8AC3E}">
        <p14:creationId xmlns:p14="http://schemas.microsoft.com/office/powerpoint/2010/main" val="1647333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3B36F-4DDC-4170-AA64-7F3DF3B39F2A}"/>
              </a:ext>
            </a:extLst>
          </p:cNvPr>
          <p:cNvPicPr>
            <a:picLocks noChangeAspect="1"/>
          </p:cNvPicPr>
          <p:nvPr/>
        </p:nvPicPr>
        <p:blipFill>
          <a:blip r:embed="rId2"/>
          <a:stretch>
            <a:fillRect/>
          </a:stretch>
        </p:blipFill>
        <p:spPr>
          <a:xfrm>
            <a:off x="1491809" y="0"/>
            <a:ext cx="6160382" cy="4660719"/>
          </a:xfrm>
          <a:prstGeom prst="rect">
            <a:avLst/>
          </a:prstGeom>
        </p:spPr>
      </p:pic>
    </p:spTree>
    <p:extLst>
      <p:ext uri="{BB962C8B-B14F-4D97-AF65-F5344CB8AC3E}">
        <p14:creationId xmlns:p14="http://schemas.microsoft.com/office/powerpoint/2010/main" val="1475633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A452A5-A4BB-4C98-932C-549E95E4ABB0}"/>
              </a:ext>
            </a:extLst>
          </p:cNvPr>
          <p:cNvPicPr>
            <a:picLocks noChangeAspect="1"/>
          </p:cNvPicPr>
          <p:nvPr/>
        </p:nvPicPr>
        <p:blipFill>
          <a:blip r:embed="rId2"/>
          <a:stretch>
            <a:fillRect/>
          </a:stretch>
        </p:blipFill>
        <p:spPr>
          <a:xfrm>
            <a:off x="1603866" y="0"/>
            <a:ext cx="5936268" cy="4637935"/>
          </a:xfrm>
          <a:prstGeom prst="rect">
            <a:avLst/>
          </a:prstGeom>
        </p:spPr>
      </p:pic>
    </p:spTree>
    <p:extLst>
      <p:ext uri="{BB962C8B-B14F-4D97-AF65-F5344CB8AC3E}">
        <p14:creationId xmlns:p14="http://schemas.microsoft.com/office/powerpoint/2010/main" val="758675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AD7065-D26A-440A-9AB0-C66A3D25B717}"/>
              </a:ext>
            </a:extLst>
          </p:cNvPr>
          <p:cNvPicPr>
            <a:picLocks noChangeAspect="1"/>
          </p:cNvPicPr>
          <p:nvPr/>
        </p:nvPicPr>
        <p:blipFill>
          <a:blip r:embed="rId2"/>
          <a:stretch>
            <a:fillRect/>
          </a:stretch>
        </p:blipFill>
        <p:spPr>
          <a:xfrm>
            <a:off x="824753" y="1"/>
            <a:ext cx="7270376" cy="4596618"/>
          </a:xfrm>
          <a:prstGeom prst="rect">
            <a:avLst/>
          </a:prstGeom>
        </p:spPr>
      </p:pic>
    </p:spTree>
    <p:extLst>
      <p:ext uri="{BB962C8B-B14F-4D97-AF65-F5344CB8AC3E}">
        <p14:creationId xmlns:p14="http://schemas.microsoft.com/office/powerpoint/2010/main" val="953976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EEC48-0C68-4C1A-B26B-B04242A02C56}"/>
              </a:ext>
            </a:extLst>
          </p:cNvPr>
          <p:cNvPicPr>
            <a:picLocks noChangeAspect="1"/>
          </p:cNvPicPr>
          <p:nvPr/>
        </p:nvPicPr>
        <p:blipFill>
          <a:blip r:embed="rId2"/>
          <a:stretch>
            <a:fillRect/>
          </a:stretch>
        </p:blipFill>
        <p:spPr>
          <a:xfrm>
            <a:off x="403411" y="0"/>
            <a:ext cx="7337691" cy="4703818"/>
          </a:xfrm>
          <a:prstGeom prst="rect">
            <a:avLst/>
          </a:prstGeom>
        </p:spPr>
      </p:pic>
    </p:spTree>
    <p:extLst>
      <p:ext uri="{BB962C8B-B14F-4D97-AF65-F5344CB8AC3E}">
        <p14:creationId xmlns:p14="http://schemas.microsoft.com/office/powerpoint/2010/main" val="2691563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FEC13-580D-41FF-AE09-6D8195E26F64}"/>
              </a:ext>
            </a:extLst>
          </p:cNvPr>
          <p:cNvPicPr>
            <a:picLocks noChangeAspect="1"/>
          </p:cNvPicPr>
          <p:nvPr/>
        </p:nvPicPr>
        <p:blipFill>
          <a:blip r:embed="rId2"/>
          <a:stretch>
            <a:fillRect/>
          </a:stretch>
        </p:blipFill>
        <p:spPr>
          <a:xfrm>
            <a:off x="0" y="192372"/>
            <a:ext cx="9144000" cy="4471883"/>
          </a:xfrm>
          <a:prstGeom prst="rect">
            <a:avLst/>
          </a:prstGeom>
        </p:spPr>
      </p:pic>
    </p:spTree>
    <p:extLst>
      <p:ext uri="{BB962C8B-B14F-4D97-AF65-F5344CB8AC3E}">
        <p14:creationId xmlns:p14="http://schemas.microsoft.com/office/powerpoint/2010/main" val="3090010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43359-A623-421A-B17C-BE25BD6B06E7}"/>
              </a:ext>
            </a:extLst>
          </p:cNvPr>
          <p:cNvPicPr>
            <a:picLocks noChangeAspect="1"/>
          </p:cNvPicPr>
          <p:nvPr/>
        </p:nvPicPr>
        <p:blipFill>
          <a:blip r:embed="rId2"/>
          <a:stretch>
            <a:fillRect/>
          </a:stretch>
        </p:blipFill>
        <p:spPr>
          <a:xfrm>
            <a:off x="559643" y="0"/>
            <a:ext cx="7338263" cy="4703514"/>
          </a:xfrm>
          <a:prstGeom prst="rect">
            <a:avLst/>
          </a:prstGeom>
        </p:spPr>
      </p:pic>
    </p:spTree>
    <p:extLst>
      <p:ext uri="{BB962C8B-B14F-4D97-AF65-F5344CB8AC3E}">
        <p14:creationId xmlns:p14="http://schemas.microsoft.com/office/powerpoint/2010/main" val="3987975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3" name="Picture 2">
            <a:extLst>
              <a:ext uri="{FF2B5EF4-FFF2-40B4-BE49-F238E27FC236}">
                <a16:creationId xmlns:a16="http://schemas.microsoft.com/office/drawing/2014/main" id="{3F13AD26-4408-4478-9CC1-292819B952F0}"/>
              </a:ext>
            </a:extLst>
          </p:cNvPr>
          <p:cNvPicPr>
            <a:picLocks noChangeAspect="1"/>
          </p:cNvPicPr>
          <p:nvPr/>
        </p:nvPicPr>
        <p:blipFill>
          <a:blip r:embed="rId3"/>
          <a:stretch>
            <a:fillRect/>
          </a:stretch>
        </p:blipFill>
        <p:spPr>
          <a:xfrm>
            <a:off x="0" y="726109"/>
            <a:ext cx="9144000" cy="3171329"/>
          </a:xfrm>
          <a:prstGeom prst="rect">
            <a:avLst/>
          </a:prstGeom>
        </p:spPr>
      </p:pic>
    </p:spTree>
    <p:extLst>
      <p:ext uri="{BB962C8B-B14F-4D97-AF65-F5344CB8AC3E}">
        <p14:creationId xmlns:p14="http://schemas.microsoft.com/office/powerpoint/2010/main" val="3995346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CFB30D-C169-4B0F-87AC-CD9EC4AF5BB2}"/>
              </a:ext>
            </a:extLst>
          </p:cNvPr>
          <p:cNvSpPr/>
          <p:nvPr/>
        </p:nvSpPr>
        <p:spPr>
          <a:xfrm>
            <a:off x="0" y="0"/>
            <a:ext cx="9144000" cy="47391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t>Lab 1 : </a:t>
            </a:r>
            <a:r>
              <a:rPr lang="en-US" sz="4000" dirty="0" err="1"/>
              <a:t>Ansible_Install</a:t>
            </a:r>
            <a:endParaRPr lang="en-US" sz="4000" dirty="0"/>
          </a:p>
        </p:txBody>
      </p:sp>
    </p:spTree>
    <p:extLst>
      <p:ext uri="{BB962C8B-B14F-4D97-AF65-F5344CB8AC3E}">
        <p14:creationId xmlns:p14="http://schemas.microsoft.com/office/powerpoint/2010/main" val="207610311"/>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8549</TotalTime>
  <Words>1689</Words>
  <Application>Microsoft Office PowerPoint</Application>
  <PresentationFormat>On-screen Show (16:9)</PresentationFormat>
  <Paragraphs>269</Paragraphs>
  <Slides>72</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72</vt:i4>
      </vt:variant>
    </vt:vector>
  </HeadingPairs>
  <TitlesOfParts>
    <vt:vector size="82" baseType="lpstr">
      <vt:lpstr>Arial</vt:lpstr>
      <vt:lpstr>Times New Roman</vt:lpstr>
      <vt:lpstr>Overpass</vt:lpstr>
      <vt:lpstr>ＭＳ Ｐゴシック</vt:lpstr>
      <vt:lpstr>Source Sans Pro</vt:lpstr>
      <vt:lpstr>Proxima Nova</vt:lpstr>
      <vt:lpstr>Courier New</vt:lpstr>
      <vt:lpstr>simple-light-2</vt:lpstr>
      <vt:lpstr>Content</vt:lpstr>
      <vt:lpstr>Title</vt:lpstr>
      <vt:lpstr>Ansible and Ansible Tower</vt:lpstr>
      <vt:lpstr>PowerPoint Presentation</vt:lpstr>
      <vt:lpstr>WHAT IS ANSIBLE?</vt:lpstr>
      <vt:lpstr>PowerPoint Presentation</vt:lpstr>
      <vt:lpstr>WHAT IS ANSIBLE?</vt:lpstr>
      <vt:lpstr>SIMPLE</vt:lpstr>
      <vt:lpstr>PowerPoint Presentation</vt:lpstr>
      <vt:lpstr>PowerPoint Presentation</vt:lpstr>
      <vt:lpstr>PowerPoint Presentation</vt:lpstr>
      <vt:lpstr>Lab Location</vt:lpstr>
      <vt:lpstr>How ANSIBLE Works – Simplicity – Command Line</vt:lpstr>
      <vt:lpstr>How ANSIBLE Works – Simplicity - playbook</vt:lpstr>
      <vt:lpstr>How ANSIBLE Works – Inventory file example</vt:lpstr>
      <vt:lpstr>How ANSIBLE Works – Playbook</vt:lpstr>
      <vt:lpstr>How ANSIBLE Works – Playbook - hosts</vt:lpstr>
      <vt:lpstr>How ANSIBLE Works – Playbook - Variables</vt:lpstr>
      <vt:lpstr>How ANSIBLE Works – Playbook – remote user</vt:lpstr>
      <vt:lpstr>How ANSIBLE Works – Playbook - Tasks</vt:lpstr>
      <vt:lpstr>How ANSIBLE Works – Playbook - Tasks</vt:lpstr>
      <vt:lpstr>How ANSIBLE Works – Playbook - Tasks</vt:lpstr>
      <vt:lpstr>How ANSIBLE Works – at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Project with Embedded Roles Example</vt:lpstr>
      <vt:lpstr>Project with Embedded Roles Example</vt:lpstr>
      <vt:lpstr>PowerPoint Presentation</vt:lpstr>
      <vt:lpstr>Next Steps</vt:lpstr>
      <vt:lpstr>PowerPoint Presentation</vt:lpstr>
      <vt:lpstr>What You Will Learn</vt:lpstr>
      <vt:lpstr>What is Ansible Tower?</vt:lpstr>
      <vt:lpstr>Platform Overview</vt:lpstr>
      <vt:lpstr>Installing Ansible Tower</vt:lpstr>
      <vt:lpstr>Server Requirements</vt:lpstr>
      <vt:lpstr>PowerPoint Presentation</vt:lpstr>
      <vt:lpstr>Key Features of Ansible Tower</vt:lpstr>
      <vt:lpstr>Dashboard and User Interface</vt:lpstr>
      <vt:lpstr>User Base</vt:lpstr>
      <vt:lpstr>Credentials</vt:lpstr>
      <vt:lpstr>Inventory</vt:lpstr>
      <vt:lpstr>Projects</vt:lpstr>
      <vt:lpstr>Job Templates</vt:lpstr>
      <vt:lpstr>Jobs </vt:lpstr>
      <vt:lpstr>Role Based Access Control (RBAC) </vt:lpstr>
      <vt:lpstr>PowerPoint Presentation</vt:lpstr>
      <vt:lpstr>Dynamic Inventory in Ansible Tower </vt:lpstr>
      <vt:lpstr>More with Ansible Tower </vt:lpstr>
      <vt:lpstr>Next Steps </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
  <cp:keywords/>
  <dc:description/>
  <cp:lastModifiedBy>jgarrett</cp:lastModifiedBy>
  <cp:revision>86</cp:revision>
  <dcterms:modified xsi:type="dcterms:W3CDTF">2018-05-17T13:23:50Z</dcterms:modified>
  <cp:category/>
</cp:coreProperties>
</file>